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35"/>
  </p:notesMasterIdLst>
  <p:sldIdLst>
    <p:sldId id="331" r:id="rId5"/>
    <p:sldId id="334" r:id="rId6"/>
    <p:sldId id="342" r:id="rId7"/>
    <p:sldId id="338" r:id="rId8"/>
    <p:sldId id="341" r:id="rId9"/>
    <p:sldId id="486" r:id="rId10"/>
    <p:sldId id="325" r:id="rId11"/>
    <p:sldId id="340" r:id="rId12"/>
    <p:sldId id="286" r:id="rId13"/>
    <p:sldId id="287" r:id="rId14"/>
    <p:sldId id="294" r:id="rId15"/>
    <p:sldId id="296" r:id="rId16"/>
    <p:sldId id="295" r:id="rId17"/>
    <p:sldId id="297" r:id="rId18"/>
    <p:sldId id="298" r:id="rId19"/>
    <p:sldId id="313" r:id="rId20"/>
    <p:sldId id="299" r:id="rId21"/>
    <p:sldId id="302" r:id="rId22"/>
    <p:sldId id="303" r:id="rId23"/>
    <p:sldId id="307" r:id="rId24"/>
    <p:sldId id="314" r:id="rId25"/>
    <p:sldId id="304" r:id="rId26"/>
    <p:sldId id="305" r:id="rId27"/>
    <p:sldId id="306" r:id="rId28"/>
    <p:sldId id="308" r:id="rId29"/>
    <p:sldId id="309" r:id="rId30"/>
    <p:sldId id="310" r:id="rId31"/>
    <p:sldId id="316" r:id="rId32"/>
    <p:sldId id="311" r:id="rId33"/>
    <p:sldId id="312"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D61"/>
    <a:srgbClr val="8D8F92"/>
    <a:srgbClr val="1D2444"/>
    <a:srgbClr val="72C1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544" autoAdjust="0"/>
    <p:restoredTop sz="95332" autoAdjust="0"/>
  </p:normalViewPr>
  <p:slideViewPr>
    <p:cSldViewPr snapToGrid="0" snapToObjects="1">
      <p:cViewPr varScale="1">
        <p:scale>
          <a:sx n="47" d="100"/>
          <a:sy n="47" d="100"/>
        </p:scale>
        <p:origin x="72"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A323C5-9664-441A-AF74-CC563231F17C}" type="doc">
      <dgm:prSet loTypeId="urn:microsoft.com/office/officeart/2005/8/layout/list1" loCatId="list" qsTypeId="urn:microsoft.com/office/officeart/2005/8/quickstyle/simple1" qsCatId="simple" csTypeId="urn:microsoft.com/office/officeart/2005/8/colors/accent2_2" csCatId="accent2" phldr="1"/>
      <dgm:spPr/>
      <dgm:t>
        <a:bodyPr/>
        <a:lstStyle/>
        <a:p>
          <a:endParaRPr lang="en-US"/>
        </a:p>
      </dgm:t>
    </dgm:pt>
    <dgm:pt modelId="{6C80A0A3-28F4-46AA-8EEA-75771370E6E0}">
      <dgm:prSet phldrT="[Text]" custT="1"/>
      <dgm:spPr>
        <a:solidFill>
          <a:srgbClr val="92D050"/>
        </a:solidFill>
        <a:ln>
          <a:solidFill>
            <a:srgbClr val="92D050"/>
          </a:solidFill>
        </a:ln>
      </dgm:spPr>
      <dgm:t>
        <a:bodyPr/>
        <a:lstStyle/>
        <a:p>
          <a:r>
            <a:rPr lang="en-US" sz="4400" dirty="0"/>
            <a:t>EYFS</a:t>
          </a:r>
        </a:p>
      </dgm:t>
    </dgm:pt>
    <dgm:pt modelId="{0706177D-11E7-49A3-96B3-068017734140}" type="parTrans" cxnId="{89675206-8488-45E9-BECB-E811ED80A7C1}">
      <dgm:prSet/>
      <dgm:spPr/>
      <dgm:t>
        <a:bodyPr/>
        <a:lstStyle/>
        <a:p>
          <a:endParaRPr lang="en-US"/>
        </a:p>
      </dgm:t>
    </dgm:pt>
    <dgm:pt modelId="{90DB83F1-BC3B-4044-AD37-326E17F94ABF}" type="sibTrans" cxnId="{89675206-8488-45E9-BECB-E811ED80A7C1}">
      <dgm:prSet/>
      <dgm:spPr/>
      <dgm:t>
        <a:bodyPr/>
        <a:lstStyle/>
        <a:p>
          <a:endParaRPr lang="en-US"/>
        </a:p>
      </dgm:t>
    </dgm:pt>
    <dgm:pt modelId="{6FBC6EC8-85E2-4AC6-8E8D-BC51CDD244A0}" type="pres">
      <dgm:prSet presAssocID="{26A323C5-9664-441A-AF74-CC563231F17C}" presName="linear" presStyleCnt="0">
        <dgm:presLayoutVars>
          <dgm:dir/>
          <dgm:animLvl val="lvl"/>
          <dgm:resizeHandles val="exact"/>
        </dgm:presLayoutVars>
      </dgm:prSet>
      <dgm:spPr/>
    </dgm:pt>
    <dgm:pt modelId="{7AA631C5-92AE-4F94-AF16-5111DC17E76D}" type="pres">
      <dgm:prSet presAssocID="{6C80A0A3-28F4-46AA-8EEA-75771370E6E0}" presName="parentLin" presStyleCnt="0"/>
      <dgm:spPr/>
    </dgm:pt>
    <dgm:pt modelId="{8F0D2807-999F-4BE8-9CBA-FB43D7C69ED7}" type="pres">
      <dgm:prSet presAssocID="{6C80A0A3-28F4-46AA-8EEA-75771370E6E0}" presName="parentLeftMargin" presStyleLbl="node1" presStyleIdx="0" presStyleCnt="1"/>
      <dgm:spPr/>
    </dgm:pt>
    <dgm:pt modelId="{8D06E12A-9A92-4983-85B5-20693001DE9A}" type="pres">
      <dgm:prSet presAssocID="{6C80A0A3-28F4-46AA-8EEA-75771370E6E0}" presName="parentText" presStyleLbl="node1" presStyleIdx="0" presStyleCnt="1" custScaleX="82248" custScaleY="65591" custLinFactNeighborX="33201" custLinFactNeighborY="12769">
        <dgm:presLayoutVars>
          <dgm:chMax val="0"/>
          <dgm:bulletEnabled val="1"/>
        </dgm:presLayoutVars>
      </dgm:prSet>
      <dgm:spPr/>
    </dgm:pt>
    <dgm:pt modelId="{185E1993-8A48-4A4D-ADF4-591A9FB08896}" type="pres">
      <dgm:prSet presAssocID="{6C80A0A3-28F4-46AA-8EEA-75771370E6E0}" presName="negativeSpace" presStyleCnt="0"/>
      <dgm:spPr/>
    </dgm:pt>
    <dgm:pt modelId="{19D13A33-409C-4F0D-B9E4-5236D04148A0}" type="pres">
      <dgm:prSet presAssocID="{6C80A0A3-28F4-46AA-8EEA-75771370E6E0}" presName="childText" presStyleLbl="conFgAcc1" presStyleIdx="0" presStyleCnt="1" custLinFactNeighborY="11397">
        <dgm:presLayoutVars>
          <dgm:bulletEnabled val="1"/>
        </dgm:presLayoutVars>
      </dgm:prSet>
      <dgm:spPr/>
    </dgm:pt>
  </dgm:ptLst>
  <dgm:cxnLst>
    <dgm:cxn modelId="{89675206-8488-45E9-BECB-E811ED80A7C1}" srcId="{26A323C5-9664-441A-AF74-CC563231F17C}" destId="{6C80A0A3-28F4-46AA-8EEA-75771370E6E0}" srcOrd="0" destOrd="0" parTransId="{0706177D-11E7-49A3-96B3-068017734140}" sibTransId="{90DB83F1-BC3B-4044-AD37-326E17F94ABF}"/>
    <dgm:cxn modelId="{9FCC4211-8754-4E17-AC04-7016C7142A9A}" type="presOf" srcId="{6C80A0A3-28F4-46AA-8EEA-75771370E6E0}" destId="{8D06E12A-9A92-4983-85B5-20693001DE9A}" srcOrd="1" destOrd="0" presId="urn:microsoft.com/office/officeart/2005/8/layout/list1"/>
    <dgm:cxn modelId="{BA0C8F54-D78A-4DBD-B2A9-E1A031937003}" type="presOf" srcId="{6C80A0A3-28F4-46AA-8EEA-75771370E6E0}" destId="{8F0D2807-999F-4BE8-9CBA-FB43D7C69ED7}" srcOrd="0" destOrd="0" presId="urn:microsoft.com/office/officeart/2005/8/layout/list1"/>
    <dgm:cxn modelId="{94CCE6BE-C141-4F99-B54A-64A39755C03B}" type="presOf" srcId="{26A323C5-9664-441A-AF74-CC563231F17C}" destId="{6FBC6EC8-85E2-4AC6-8E8D-BC51CDD244A0}" srcOrd="0" destOrd="0" presId="urn:microsoft.com/office/officeart/2005/8/layout/list1"/>
    <dgm:cxn modelId="{A1AB26DF-48EA-484B-A3E0-40DB3C0E16EE}" type="presParOf" srcId="{6FBC6EC8-85E2-4AC6-8E8D-BC51CDD244A0}" destId="{7AA631C5-92AE-4F94-AF16-5111DC17E76D}" srcOrd="0" destOrd="0" presId="urn:microsoft.com/office/officeart/2005/8/layout/list1"/>
    <dgm:cxn modelId="{E733A7CD-D184-494C-A9B0-45689F017D7A}" type="presParOf" srcId="{7AA631C5-92AE-4F94-AF16-5111DC17E76D}" destId="{8F0D2807-999F-4BE8-9CBA-FB43D7C69ED7}" srcOrd="0" destOrd="0" presId="urn:microsoft.com/office/officeart/2005/8/layout/list1"/>
    <dgm:cxn modelId="{AADA63AF-20EB-4926-9BE5-57A7CD3B1768}" type="presParOf" srcId="{7AA631C5-92AE-4F94-AF16-5111DC17E76D}" destId="{8D06E12A-9A92-4983-85B5-20693001DE9A}" srcOrd="1" destOrd="0" presId="urn:microsoft.com/office/officeart/2005/8/layout/list1"/>
    <dgm:cxn modelId="{2364106B-C439-401F-A711-C78FE9BB9575}" type="presParOf" srcId="{6FBC6EC8-85E2-4AC6-8E8D-BC51CDD244A0}" destId="{185E1993-8A48-4A4D-ADF4-591A9FB08896}" srcOrd="1" destOrd="0" presId="urn:microsoft.com/office/officeart/2005/8/layout/list1"/>
    <dgm:cxn modelId="{2BF8E659-A0AE-4D9A-A52B-FF4125F12B89}" type="presParOf" srcId="{6FBC6EC8-85E2-4AC6-8E8D-BC51CDD244A0}" destId="{19D13A33-409C-4F0D-B9E4-5236D04148A0}" srcOrd="2" destOrd="0" presId="urn:microsoft.com/office/officeart/2005/8/layout/list1"/>
  </dgm:cxnLst>
  <dgm:bg/>
  <dgm:whole>
    <a:ln>
      <a:solidFill>
        <a:srgbClr val="92D05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D13A33-409C-4F0D-B9E4-5236D04148A0}">
      <dsp:nvSpPr>
        <dsp:cNvPr id="0" name=""/>
        <dsp:cNvSpPr/>
      </dsp:nvSpPr>
      <dsp:spPr>
        <a:xfrm>
          <a:off x="0" y="149071"/>
          <a:ext cx="8856984" cy="730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D06E12A-9A92-4983-85B5-20693001DE9A}">
      <dsp:nvSpPr>
        <dsp:cNvPr id="0" name=""/>
        <dsp:cNvSpPr/>
      </dsp:nvSpPr>
      <dsp:spPr>
        <a:xfrm>
          <a:off x="589303" y="117113"/>
          <a:ext cx="5094304" cy="561511"/>
        </a:xfrm>
        <a:prstGeom prst="roundRect">
          <a:avLst/>
        </a:prstGeom>
        <a:solidFill>
          <a:srgbClr val="92D050"/>
        </a:solidFill>
        <a:ln w="12700" cap="flat" cmpd="sng" algn="ctr">
          <a:solidFill>
            <a:srgbClr val="92D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341" tIns="0" rIns="234341" bIns="0" numCol="1" spcCol="1270" anchor="ctr" anchorCtr="0">
          <a:noAutofit/>
        </a:bodyPr>
        <a:lstStyle/>
        <a:p>
          <a:pPr marL="0" lvl="0" indent="0" algn="l" defTabSz="1955800">
            <a:lnSpc>
              <a:spcPct val="90000"/>
            </a:lnSpc>
            <a:spcBef>
              <a:spcPct val="0"/>
            </a:spcBef>
            <a:spcAft>
              <a:spcPct val="35000"/>
            </a:spcAft>
            <a:buNone/>
          </a:pPr>
          <a:r>
            <a:rPr lang="en-US" sz="4400" kern="1200" dirty="0"/>
            <a:t>EYFS</a:t>
          </a:r>
        </a:p>
      </dsp:txBody>
      <dsp:txXfrm>
        <a:off x="616714" y="144524"/>
        <a:ext cx="5039482" cy="506689"/>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5285F9-E4BB-4760-86E9-E7A5E4EBD765}" type="datetimeFigureOut">
              <a:rPr lang="en-GB" smtClean="0"/>
              <a:t>22/06/2021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4D8AA6-3F25-4323-B6AA-141CB5CD4365}" type="slidenum">
              <a:rPr lang="en-GB" smtClean="0"/>
              <a:t>‹#›</a:t>
            </a:fld>
            <a:endParaRPr lang="en-GB" dirty="0"/>
          </a:p>
        </p:txBody>
      </p:sp>
    </p:spTree>
    <p:extLst>
      <p:ext uri="{BB962C8B-B14F-4D97-AF65-F5344CB8AC3E}">
        <p14:creationId xmlns:p14="http://schemas.microsoft.com/office/powerpoint/2010/main" val="953352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69DC41-8447-4B9C-B0B7-D2DB1EFCD1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94E3D4-CE3C-41FC-BD2C-4F5C8BE67BC4}"/>
              </a:ext>
            </a:extLst>
          </p:cNvPr>
          <p:cNvSpPr txBox="1">
            <a:spLocks noGrp="1"/>
          </p:cNvSpPr>
          <p:nvPr>
            <p:ph type="body" sz="quarter" idx="1"/>
          </p:nvPr>
        </p:nvSpPr>
        <p:spPr/>
        <p:txBody>
          <a:bodyPr/>
          <a:lstStyle/>
          <a:p>
            <a:pPr lvl="0"/>
            <a:r>
              <a:rPr lang="en-GB"/>
              <a:t>AD</a:t>
            </a:r>
          </a:p>
        </p:txBody>
      </p:sp>
      <p:sp>
        <p:nvSpPr>
          <p:cNvPr id="4" name="Slide Number Placeholder 3">
            <a:extLst>
              <a:ext uri="{FF2B5EF4-FFF2-40B4-BE49-F238E27FC236}">
                <a16:creationId xmlns:a16="http://schemas.microsoft.com/office/drawing/2014/main" id="{9DF64FA5-9276-4B16-B867-64962643043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71C7C2A-005E-4476-A0E9-DCC5E1514F88}" type="slidenum">
              <a:t>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324B5E-7C81-41B3-9F68-6A11A655E6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396BFF-83A4-4BD5-BD1F-87AA64BDBA05}"/>
              </a:ext>
            </a:extLst>
          </p:cNvPr>
          <p:cNvSpPr txBox="1">
            <a:spLocks noGrp="1"/>
          </p:cNvSpPr>
          <p:nvPr>
            <p:ph type="body" sz="quarter" idx="1"/>
          </p:nvPr>
        </p:nvSpPr>
        <p:spPr/>
        <p:txBody>
          <a:bodyPr/>
          <a:lstStyle/>
          <a:p>
            <a:pPr lvl="0"/>
            <a:r>
              <a:rPr lang="en-GB"/>
              <a:t>AD</a:t>
            </a:r>
          </a:p>
        </p:txBody>
      </p:sp>
      <p:sp>
        <p:nvSpPr>
          <p:cNvPr id="4" name="Slide Number Placeholder 3">
            <a:extLst>
              <a:ext uri="{FF2B5EF4-FFF2-40B4-BE49-F238E27FC236}">
                <a16:creationId xmlns:a16="http://schemas.microsoft.com/office/drawing/2014/main" id="{3765B28B-9FFA-4366-8FE8-7BB428AACB1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821FB5F-45E2-4482-81DD-F4C753FBAC63}" type="slidenum">
              <a:t>5</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5253328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8CBFD3-AE36-4562-978C-9C439B906C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240396-5CE6-4BE5-8767-94464D65C47F}"/>
              </a:ext>
            </a:extLst>
          </p:cNvPr>
          <p:cNvSpPr txBox="1">
            <a:spLocks noGrp="1"/>
          </p:cNvSpPr>
          <p:nvPr>
            <p:ph type="body" sz="quarter" idx="1"/>
          </p:nvPr>
        </p:nvSpPr>
        <p:spPr/>
        <p:txBody>
          <a:bodyPr/>
          <a:lstStyle/>
          <a:p>
            <a:pPr lvl="0"/>
            <a:r>
              <a:rPr lang="en-US"/>
              <a:t>David has </a:t>
            </a:r>
            <a:r>
              <a:rPr lang="en-GB"/>
              <a:t>£3.45 in his piggy bank and adds 45p. (addition)</a:t>
            </a:r>
          </a:p>
          <a:p>
            <a:pPr lvl="0"/>
            <a:r>
              <a:rPr lang="en-US"/>
              <a:t>David had </a:t>
            </a:r>
            <a:r>
              <a:rPr lang="en-GB"/>
              <a:t>£3.90 and spent 45p. How much did he have left? (subtraction: reduction)</a:t>
            </a:r>
          </a:p>
          <a:p>
            <a:pPr lvl="0"/>
            <a:r>
              <a:rPr lang="en-GB"/>
              <a:t>David had £3.90 and Mohammad had £3.45.  How much more money did David have? (subtraction: difference)</a:t>
            </a:r>
          </a:p>
          <a:p>
            <a:pPr lvl="0"/>
            <a:r>
              <a:rPr lang="en-GB"/>
              <a:t>Altogether, David and Mohammad had £3.90.  If Mohammad had £3.45, how much did David have? (subtraction: partitioning)</a:t>
            </a:r>
          </a:p>
          <a:p>
            <a:pPr lvl="0"/>
            <a:endParaRPr lang="en-GB"/>
          </a:p>
          <a:p>
            <a:pPr lvl="0"/>
            <a:r>
              <a:rPr lang="en-GB"/>
              <a:t>Which bar model has two bars? Why?</a:t>
            </a:r>
          </a:p>
          <a:p>
            <a:pPr lvl="0"/>
            <a:endParaRPr lang="en-US"/>
          </a:p>
        </p:txBody>
      </p:sp>
      <p:sp>
        <p:nvSpPr>
          <p:cNvPr id="4" name="Slide Number Placeholder 3">
            <a:extLst>
              <a:ext uri="{FF2B5EF4-FFF2-40B4-BE49-F238E27FC236}">
                <a16:creationId xmlns:a16="http://schemas.microsoft.com/office/drawing/2014/main" id="{FE803883-3AD9-4769-B2F2-F6FF491C218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DF26195-CD15-4BB3-8546-BD26D47C589A}" type="slidenum">
              <a:t>6</a:t>
            </a:fld>
            <a:endParaRPr lang="en-US"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949F9B-27E0-4220-95A3-9E39678681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4D3E40-A751-4D7B-A445-A18689EC8DBB}"/>
              </a:ext>
            </a:extLst>
          </p:cNvPr>
          <p:cNvSpPr txBox="1">
            <a:spLocks noGrp="1"/>
          </p:cNvSpPr>
          <p:nvPr>
            <p:ph type="body" sz="quarter" idx="1"/>
          </p:nvPr>
        </p:nvSpPr>
        <p:spPr/>
        <p:txBody>
          <a:bodyPr/>
          <a:lstStyle/>
          <a:p>
            <a:pPr lvl="0"/>
            <a:r>
              <a:rPr lang="en-GB"/>
              <a:t>AD</a:t>
            </a:r>
          </a:p>
        </p:txBody>
      </p:sp>
      <p:sp>
        <p:nvSpPr>
          <p:cNvPr id="4" name="Slide Number Placeholder 3">
            <a:extLst>
              <a:ext uri="{FF2B5EF4-FFF2-40B4-BE49-F238E27FC236}">
                <a16:creationId xmlns:a16="http://schemas.microsoft.com/office/drawing/2014/main" id="{E83D7EBB-F511-4A3C-95FE-97BFFFF2307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B887FC8-FC89-4BC4-B686-6216DA4EE38C}" type="slidenum">
              <a:t>7</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E5FC19A-471C-41C0-A193-010B341DF6AA}" type="slidenum">
              <a:rPr lang="en-GB" smtClean="0"/>
              <a:pPr/>
              <a:t>8</a:t>
            </a:fld>
            <a:endParaRPr lang="en-GB"/>
          </a:p>
        </p:txBody>
      </p:sp>
    </p:spTree>
    <p:extLst>
      <p:ext uri="{BB962C8B-B14F-4D97-AF65-F5344CB8AC3E}">
        <p14:creationId xmlns:p14="http://schemas.microsoft.com/office/powerpoint/2010/main" val="405655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5FC19A-471C-41C0-A193-010B341DF6AA}" type="slidenum">
              <a:rPr lang="en-GB" smtClean="0"/>
              <a:t>9</a:t>
            </a:fld>
            <a:endParaRPr lang="en-GB"/>
          </a:p>
        </p:txBody>
      </p:sp>
    </p:spTree>
    <p:extLst>
      <p:ext uri="{BB962C8B-B14F-4D97-AF65-F5344CB8AC3E}">
        <p14:creationId xmlns:p14="http://schemas.microsoft.com/office/powerpoint/2010/main" val="1261307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5FC19A-471C-41C0-A193-010B341DF6AA}" type="slidenum">
              <a:rPr lang="en-GB" smtClean="0"/>
              <a:t>22</a:t>
            </a:fld>
            <a:endParaRPr lang="en-GB"/>
          </a:p>
        </p:txBody>
      </p:sp>
    </p:spTree>
    <p:extLst>
      <p:ext uri="{BB962C8B-B14F-4D97-AF65-F5344CB8AC3E}">
        <p14:creationId xmlns:p14="http://schemas.microsoft.com/office/powerpoint/2010/main" val="608542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399792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5324250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255686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453107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1742742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1908652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686111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2001206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3946744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3823318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F0642E-B010-48FA-9FB7-434D091D4856}" type="datetimeFigureOut">
              <a:rPr lang="en-GB" smtClean="0"/>
              <a:t>22/06/2021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93E43D4-2E76-4921-8526-F93348E61B42}" type="slidenum">
              <a:rPr lang="en-GB" smtClean="0"/>
              <a:t>‹#›</a:t>
            </a:fld>
            <a:endParaRPr lang="en-GB" dirty="0"/>
          </a:p>
        </p:txBody>
      </p:sp>
    </p:spTree>
    <p:extLst>
      <p:ext uri="{BB962C8B-B14F-4D97-AF65-F5344CB8AC3E}">
        <p14:creationId xmlns:p14="http://schemas.microsoft.com/office/powerpoint/2010/main" val="2603499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F0642E-B010-48FA-9FB7-434D091D4856}" type="datetimeFigureOut">
              <a:rPr lang="en-GB" smtClean="0"/>
              <a:t>22/06/2021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3E43D4-2E76-4921-8526-F93348E61B42}" type="slidenum">
              <a:rPr lang="en-GB" smtClean="0"/>
              <a:t>‹#›</a:t>
            </a:fld>
            <a:endParaRPr lang="en-GB" dirty="0"/>
          </a:p>
        </p:txBody>
      </p:sp>
    </p:spTree>
    <p:extLst>
      <p:ext uri="{BB962C8B-B14F-4D97-AF65-F5344CB8AC3E}">
        <p14:creationId xmlns:p14="http://schemas.microsoft.com/office/powerpoint/2010/main" val="3383055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18" Type="http://schemas.openxmlformats.org/officeDocument/2006/relationships/image" Target="../media/image28.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22.png"/><Relationship Id="rId17" Type="http://schemas.openxmlformats.org/officeDocument/2006/relationships/image" Target="../media/image27.png"/><Relationship Id="rId2" Type="http://schemas.openxmlformats.org/officeDocument/2006/relationships/notesSlide" Target="../notesSlides/notesSlide6.xml"/><Relationship Id="rId16"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image" Target="../media/image21.png"/><Relationship Id="rId5" Type="http://schemas.openxmlformats.org/officeDocument/2006/relationships/diagramQuickStyle" Target="../diagrams/quickStyle1.xml"/><Relationship Id="rId15" Type="http://schemas.openxmlformats.org/officeDocument/2006/relationships/image" Target="../media/image25.png"/><Relationship Id="rId10" Type="http://schemas.openxmlformats.org/officeDocument/2006/relationships/image" Target="../media/image20.png"/><Relationship Id="rId19" Type="http://schemas.openxmlformats.org/officeDocument/2006/relationships/image" Target="../media/image29.png"/><Relationship Id="rId4" Type="http://schemas.openxmlformats.org/officeDocument/2006/relationships/diagramLayout" Target="../diagrams/layout1.xml"/><Relationship Id="rId9" Type="http://schemas.openxmlformats.org/officeDocument/2006/relationships/image" Target="../media/image19.png"/><Relationship Id="rId1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2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xml"/><Relationship Id="rId4" Type="http://schemas.openxmlformats.org/officeDocument/2006/relationships/image" Target="../media/image57.png"/></Relationships>
</file>

<file path=ppt/slides/_rels/slide2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27" y="1528461"/>
            <a:ext cx="5868604" cy="2725246"/>
          </a:xfrm>
        </p:spPr>
        <p:txBody>
          <a:bodyPr>
            <a:noAutofit/>
          </a:bodyPr>
          <a:lstStyle/>
          <a:p>
            <a:pPr algn="ctr"/>
            <a:r>
              <a:rPr lang="en-US" sz="5400" b="1" dirty="0">
                <a:solidFill>
                  <a:schemeClr val="accent6"/>
                </a:solidFill>
              </a:rPr>
              <a:t>Progression in </a:t>
            </a:r>
            <a:br>
              <a:rPr lang="en-US" sz="5400" b="1" dirty="0">
                <a:solidFill>
                  <a:schemeClr val="accent6"/>
                </a:solidFill>
              </a:rPr>
            </a:br>
            <a:r>
              <a:rPr lang="en-US" sz="5400" b="1" dirty="0">
                <a:solidFill>
                  <a:schemeClr val="accent6"/>
                </a:solidFill>
              </a:rPr>
              <a:t>Bar Modelling: </a:t>
            </a:r>
            <a:br>
              <a:rPr lang="en-US" sz="5400" b="1" dirty="0">
                <a:solidFill>
                  <a:schemeClr val="accent6"/>
                </a:solidFill>
              </a:rPr>
            </a:br>
            <a:r>
              <a:rPr lang="en-US" sz="5400" dirty="0">
                <a:solidFill>
                  <a:schemeClr val="accent6"/>
                </a:solidFill>
              </a:rPr>
              <a:t>A Whole School Approach</a:t>
            </a:r>
            <a:endParaRPr lang="en-GB" sz="5400" dirty="0">
              <a:solidFill>
                <a:schemeClr val="accent6"/>
              </a:solidFill>
            </a:endParaRPr>
          </a:p>
        </p:txBody>
      </p:sp>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6" name="Picture 15">
            <a:extLst>
              <a:ext uri="{FF2B5EF4-FFF2-40B4-BE49-F238E27FC236}">
                <a16:creationId xmlns:a16="http://schemas.microsoft.com/office/drawing/2014/main" id="{B253DB16-8465-4767-BB84-81416F86B0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pic>
        <p:nvPicPr>
          <p:cNvPr id="11" name="Picture 10" descr="A picture containing text, indoor, person, working&#10;&#10;Description automatically generated">
            <a:extLst>
              <a:ext uri="{FF2B5EF4-FFF2-40B4-BE49-F238E27FC236}">
                <a16:creationId xmlns:a16="http://schemas.microsoft.com/office/drawing/2014/main" id="{7CCD986E-CCB9-40DA-980C-31FACFD5DF32}"/>
              </a:ext>
            </a:extLst>
          </p:cNvPr>
          <p:cNvPicPr>
            <a:picLocks noChangeAspect="1"/>
          </p:cNvPicPr>
          <p:nvPr/>
        </p:nvPicPr>
        <p:blipFill rotWithShape="1">
          <a:blip r:embed="rId4"/>
          <a:srcRect r="12862"/>
          <a:stretch/>
        </p:blipFill>
        <p:spPr>
          <a:xfrm>
            <a:off x="516128" y="813490"/>
            <a:ext cx="5868604" cy="4482236"/>
          </a:xfrm>
          <a:prstGeom prst="rect">
            <a:avLst/>
          </a:prstGeom>
        </p:spPr>
      </p:pic>
    </p:spTree>
    <p:extLst>
      <p:ext uri="{BB962C8B-B14F-4D97-AF65-F5344CB8AC3E}">
        <p14:creationId xmlns:p14="http://schemas.microsoft.com/office/powerpoint/2010/main" val="3519302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1" name="Picture 10">
            <a:extLst>
              <a:ext uri="{FF2B5EF4-FFF2-40B4-BE49-F238E27FC236}">
                <a16:creationId xmlns:a16="http://schemas.microsoft.com/office/drawing/2014/main" id="{7405B6C3-3822-4D9F-AEC6-B4133867200E}"/>
              </a:ext>
            </a:extLst>
          </p:cNvPr>
          <p:cNvPicPr>
            <a:picLocks noChangeAspect="1"/>
          </p:cNvPicPr>
          <p:nvPr/>
        </p:nvPicPr>
        <p:blipFill>
          <a:blip r:embed="rId3"/>
          <a:srcRect b="28856"/>
          <a:stretch>
            <a:fillRect/>
          </a:stretch>
        </p:blipFill>
        <p:spPr>
          <a:xfrm>
            <a:off x="1566107" y="551460"/>
            <a:ext cx="9092976" cy="4159413"/>
          </a:xfrm>
          <a:prstGeom prst="rect">
            <a:avLst/>
          </a:prstGeom>
          <a:noFill/>
          <a:ln cap="flat">
            <a:noFill/>
          </a:ln>
        </p:spPr>
      </p:pic>
      <p:pic>
        <p:nvPicPr>
          <p:cNvPr id="12" name="Picture 11">
            <a:extLst>
              <a:ext uri="{FF2B5EF4-FFF2-40B4-BE49-F238E27FC236}">
                <a16:creationId xmlns:a16="http://schemas.microsoft.com/office/drawing/2014/main" id="{33BF4681-A11B-4695-840F-175CC1AEEA60}"/>
              </a:ext>
            </a:extLst>
          </p:cNvPr>
          <p:cNvPicPr>
            <a:picLocks noChangeAspect="1"/>
          </p:cNvPicPr>
          <p:nvPr/>
        </p:nvPicPr>
        <p:blipFill>
          <a:blip r:embed="rId3"/>
          <a:srcRect l="59481" t="88494"/>
          <a:stretch>
            <a:fillRect/>
          </a:stretch>
        </p:blipFill>
        <p:spPr>
          <a:xfrm>
            <a:off x="4688446" y="4818685"/>
            <a:ext cx="3416555" cy="623831"/>
          </a:xfrm>
          <a:prstGeom prst="rect">
            <a:avLst/>
          </a:prstGeom>
          <a:noFill/>
          <a:ln cap="flat">
            <a:noFill/>
          </a:ln>
        </p:spPr>
      </p:pic>
      <p:pic>
        <p:nvPicPr>
          <p:cNvPr id="13" name="Picture 12">
            <a:extLst>
              <a:ext uri="{FF2B5EF4-FFF2-40B4-BE49-F238E27FC236}">
                <a16:creationId xmlns:a16="http://schemas.microsoft.com/office/drawing/2014/main" id="{F1412120-8ADF-4ABD-8BBD-1BB897F4A4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Tree>
    <p:extLst>
      <p:ext uri="{BB962C8B-B14F-4D97-AF65-F5344CB8AC3E}">
        <p14:creationId xmlns:p14="http://schemas.microsoft.com/office/powerpoint/2010/main" val="2209948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899275-788A-3C45-A4F3-61507AB2F61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10" name="TextBox 9">
            <a:extLst>
              <a:ext uri="{FF2B5EF4-FFF2-40B4-BE49-F238E27FC236}">
                <a16:creationId xmlns:a16="http://schemas.microsoft.com/office/drawing/2014/main" id="{59B4E644-9D24-3C4A-9BEE-6E42592AA7E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1" name="Picture 10">
            <a:extLst>
              <a:ext uri="{FF2B5EF4-FFF2-40B4-BE49-F238E27FC236}">
                <a16:creationId xmlns:a16="http://schemas.microsoft.com/office/drawing/2014/main" id="{79F8413D-DE0E-419F-9EE6-9C89850776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
        <p:nvSpPr>
          <p:cNvPr id="4" name="Title 3">
            <a:extLst>
              <a:ext uri="{FF2B5EF4-FFF2-40B4-BE49-F238E27FC236}">
                <a16:creationId xmlns:a16="http://schemas.microsoft.com/office/drawing/2014/main" id="{E998E118-6393-4531-81DE-44223AF48C12}"/>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E1E981CD-D6C2-48E9-BA47-F1918DFD3926}"/>
              </a:ext>
            </a:extLst>
          </p:cNvPr>
          <p:cNvPicPr>
            <a:picLocks noChangeAspect="1"/>
          </p:cNvPicPr>
          <p:nvPr/>
        </p:nvPicPr>
        <p:blipFill>
          <a:blip r:embed="rId4"/>
          <a:stretch>
            <a:fillRect/>
          </a:stretch>
        </p:blipFill>
        <p:spPr>
          <a:xfrm>
            <a:off x="224559" y="365125"/>
            <a:ext cx="11668125" cy="5153025"/>
          </a:xfrm>
          <a:prstGeom prst="rect">
            <a:avLst/>
          </a:prstGeom>
        </p:spPr>
      </p:pic>
      <p:sp>
        <p:nvSpPr>
          <p:cNvPr id="12" name="TextBox 11">
            <a:extLst>
              <a:ext uri="{FF2B5EF4-FFF2-40B4-BE49-F238E27FC236}">
                <a16:creationId xmlns:a16="http://schemas.microsoft.com/office/drawing/2014/main" id="{9C828D2E-488E-45A8-88CB-3012DF4CB193}"/>
              </a:ext>
            </a:extLst>
          </p:cNvPr>
          <p:cNvSpPr txBox="1"/>
          <p:nvPr/>
        </p:nvSpPr>
        <p:spPr>
          <a:xfrm>
            <a:off x="299316" y="1245551"/>
            <a:ext cx="4608456" cy="5016758"/>
          </a:xfrm>
          <a:prstGeom prst="rect">
            <a:avLst/>
          </a:prstGeom>
          <a:solidFill>
            <a:srgbClr val="FFC000"/>
          </a:solidFill>
          <a:ln w="38100">
            <a:solidFill>
              <a:schemeClr val="tx1"/>
            </a:solidFill>
          </a:ln>
        </p:spPr>
        <p:txBody>
          <a:bodyPr wrap="square" rtlCol="0">
            <a:spAutoFit/>
          </a:bodyPr>
          <a:lstStyle/>
          <a:p>
            <a:r>
              <a:rPr lang="en-GB" sz="2000" b="1" dirty="0"/>
              <a:t>Recommendation 3:</a:t>
            </a:r>
          </a:p>
          <a:p>
            <a:endParaRPr lang="en-GB" sz="2000" b="1" dirty="0"/>
          </a:p>
          <a:p>
            <a:r>
              <a:rPr lang="en-GB" sz="2000" b="1" dirty="0"/>
              <a:t>‘Use manipulatives and representations to develop understanding’</a:t>
            </a:r>
          </a:p>
          <a:p>
            <a:endParaRPr lang="en-GB" sz="2000" dirty="0"/>
          </a:p>
          <a:p>
            <a:pPr marL="285750" indent="-285750">
              <a:buFontTx/>
              <a:buChar char="-"/>
            </a:pPr>
            <a:r>
              <a:rPr lang="en-GB" sz="2000" dirty="0"/>
              <a:t>Manipulatives and representations can be </a:t>
            </a:r>
            <a:r>
              <a:rPr lang="en-GB" sz="2000" dirty="0">
                <a:highlight>
                  <a:srgbClr val="FFFF00"/>
                </a:highlight>
              </a:rPr>
              <a:t>powerful tools </a:t>
            </a:r>
            <a:r>
              <a:rPr lang="en-GB" sz="2000" dirty="0"/>
              <a:t>for supporting young children to </a:t>
            </a:r>
            <a:r>
              <a:rPr lang="en-GB" sz="2000" dirty="0">
                <a:highlight>
                  <a:srgbClr val="FFFF00"/>
                </a:highlight>
              </a:rPr>
              <a:t>engage with mathematical ideas.</a:t>
            </a:r>
          </a:p>
          <a:p>
            <a:pPr marL="285750" indent="-285750">
              <a:buFontTx/>
              <a:buChar char="-"/>
            </a:pPr>
            <a:r>
              <a:rPr lang="en-GB" sz="2000" dirty="0"/>
              <a:t>Ensure that children understand the links between manipulatives and the mathematical ideas they represent.</a:t>
            </a:r>
          </a:p>
          <a:p>
            <a:pPr marL="285750" indent="-285750">
              <a:buFontTx/>
              <a:buChar char="-"/>
            </a:pPr>
            <a:r>
              <a:rPr lang="en-GB" sz="2000" dirty="0"/>
              <a:t>Ensure that there is a </a:t>
            </a:r>
            <a:r>
              <a:rPr lang="en-GB" sz="2000" dirty="0">
                <a:highlight>
                  <a:srgbClr val="FFFF00"/>
                </a:highlight>
              </a:rPr>
              <a:t>clear rationale </a:t>
            </a:r>
            <a:r>
              <a:rPr lang="en-GB" sz="2000" dirty="0"/>
              <a:t>for </a:t>
            </a:r>
            <a:r>
              <a:rPr lang="en-GB" sz="2000" dirty="0">
                <a:highlight>
                  <a:srgbClr val="FFFF00"/>
                </a:highlight>
              </a:rPr>
              <a:t>using a particular manipulative or representation </a:t>
            </a:r>
            <a:r>
              <a:rPr lang="en-GB" sz="2000" dirty="0"/>
              <a:t>to teach a specific mathematical concept.</a:t>
            </a:r>
          </a:p>
        </p:txBody>
      </p:sp>
      <p:sp>
        <p:nvSpPr>
          <p:cNvPr id="13" name="Isosceles Triangle 12">
            <a:extLst>
              <a:ext uri="{FF2B5EF4-FFF2-40B4-BE49-F238E27FC236}">
                <a16:creationId xmlns:a16="http://schemas.microsoft.com/office/drawing/2014/main" id="{42A2F44C-7B0E-4C5E-BE2D-192698E82ACD}"/>
              </a:ext>
            </a:extLst>
          </p:cNvPr>
          <p:cNvSpPr/>
          <p:nvPr/>
        </p:nvSpPr>
        <p:spPr>
          <a:xfrm rot="5400000">
            <a:off x="4730644" y="2796053"/>
            <a:ext cx="1195753" cy="841497"/>
          </a:xfrm>
          <a:prstGeom prst="triangle">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79168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60D62C07-17F6-4C31-A9A7-6091A820653B}"/>
              </a:ext>
            </a:extLst>
          </p:cNvPr>
          <p:cNvPicPr>
            <a:picLocks noChangeAspect="1"/>
          </p:cNvPicPr>
          <p:nvPr/>
        </p:nvPicPr>
        <p:blipFill>
          <a:blip r:embed="rId3"/>
          <a:stretch>
            <a:fillRect/>
          </a:stretch>
        </p:blipFill>
        <p:spPr>
          <a:xfrm>
            <a:off x="299316" y="434300"/>
            <a:ext cx="11593368" cy="4816963"/>
          </a:xfrm>
          <a:prstGeom prst="rect">
            <a:avLst/>
          </a:prstGeom>
        </p:spPr>
      </p:pic>
      <p:sp>
        <p:nvSpPr>
          <p:cNvPr id="7" name="Isosceles Triangle 10">
            <a:extLst>
              <a:ext uri="{FF2B5EF4-FFF2-40B4-BE49-F238E27FC236}">
                <a16:creationId xmlns:a16="http://schemas.microsoft.com/office/drawing/2014/main" id="{F9FCA55A-057D-433E-A379-3B7CD4748896}"/>
              </a:ext>
            </a:extLst>
          </p:cNvPr>
          <p:cNvSpPr/>
          <p:nvPr/>
        </p:nvSpPr>
        <p:spPr>
          <a:xfrm rot="2172347">
            <a:off x="3776987" y="1337646"/>
            <a:ext cx="906947" cy="641533"/>
          </a:xfrm>
          <a:custGeom>
            <a:avLst/>
            <a:gdLst>
              <a:gd name="f0" fmla="val 10800000"/>
              <a:gd name="f1" fmla="val 5400000"/>
              <a:gd name="f2" fmla="val 180"/>
              <a:gd name="f3" fmla="val w"/>
              <a:gd name="f4" fmla="val h"/>
              <a:gd name="f5" fmla="val ss"/>
              <a:gd name="f6" fmla="val 0"/>
              <a:gd name="f7" fmla="val 50000"/>
              <a:gd name="f8" fmla="+- 0 0 -360"/>
              <a:gd name="f9" fmla="+- 0 0 -270"/>
              <a:gd name="f10" fmla="+- 0 0 -180"/>
              <a:gd name="f11" fmla="+- 0 0 -90"/>
              <a:gd name="f12" fmla="abs f3"/>
              <a:gd name="f13" fmla="abs f4"/>
              <a:gd name="f14" fmla="abs f5"/>
              <a:gd name="f15" fmla="*/ f8 f0 1"/>
              <a:gd name="f16" fmla="*/ f9 f0 1"/>
              <a:gd name="f17" fmla="*/ f10 f0 1"/>
              <a:gd name="f18" fmla="*/ f11 f0 1"/>
              <a:gd name="f19" fmla="?: f12 f3 1"/>
              <a:gd name="f20" fmla="?: f13 f4 1"/>
              <a:gd name="f21" fmla="?: f14 f5 1"/>
              <a:gd name="f22" fmla="*/ f15 1 f2"/>
              <a:gd name="f23" fmla="*/ f16 1 f2"/>
              <a:gd name="f24" fmla="*/ f17 1 f2"/>
              <a:gd name="f25" fmla="*/ f18 1 f2"/>
              <a:gd name="f26" fmla="*/ f19 1 21600"/>
              <a:gd name="f27" fmla="*/ f20 1 21600"/>
              <a:gd name="f28" fmla="*/ 21600 f19 1"/>
              <a:gd name="f29" fmla="*/ 21600 f20 1"/>
              <a:gd name="f30" fmla="+- f22 0 f1"/>
              <a:gd name="f31" fmla="+- f23 0 f1"/>
              <a:gd name="f32" fmla="+- f24 0 f1"/>
              <a:gd name="f33" fmla="+- f25 0 f1"/>
              <a:gd name="f34" fmla="min f27 f26"/>
              <a:gd name="f35" fmla="*/ f28 1 f21"/>
              <a:gd name="f36" fmla="*/ f29 1 f21"/>
              <a:gd name="f37" fmla="val f35"/>
              <a:gd name="f38" fmla="val f36"/>
              <a:gd name="f39" fmla="*/ f6 f34 1"/>
              <a:gd name="f40" fmla="+- f38 0 f6"/>
              <a:gd name="f41" fmla="+- f37 0 f6"/>
              <a:gd name="f42" fmla="*/ f38 f34 1"/>
              <a:gd name="f43" fmla="*/ f37 f34 1"/>
              <a:gd name="f44" fmla="*/ f40 1 2"/>
              <a:gd name="f45" fmla="*/ f41 1 2"/>
              <a:gd name="f46" fmla="*/ f41 f7 1"/>
              <a:gd name="f47" fmla="+- f6 f44 0"/>
              <a:gd name="f48" fmla="*/ f46 1 200000"/>
              <a:gd name="f49" fmla="*/ f46 1 100000"/>
              <a:gd name="f50" fmla="+- f48 f45 0"/>
              <a:gd name="f51" fmla="*/ f48 f34 1"/>
              <a:gd name="f52" fmla="*/ f47 f34 1"/>
              <a:gd name="f53" fmla="*/ f49 f34 1"/>
              <a:gd name="f54" fmla="*/ f50 f34 1"/>
            </a:gdLst>
            <a:ahLst/>
            <a:cxnLst>
              <a:cxn ang="3cd4">
                <a:pos x="hc" y="t"/>
              </a:cxn>
              <a:cxn ang="0">
                <a:pos x="r" y="vc"/>
              </a:cxn>
              <a:cxn ang="cd4">
                <a:pos x="hc" y="b"/>
              </a:cxn>
              <a:cxn ang="cd2">
                <a:pos x="l" y="vc"/>
              </a:cxn>
              <a:cxn ang="f30">
                <a:pos x="f53" y="f39"/>
              </a:cxn>
              <a:cxn ang="f31">
                <a:pos x="f51" y="f52"/>
              </a:cxn>
              <a:cxn ang="f32">
                <a:pos x="f39" y="f42"/>
              </a:cxn>
              <a:cxn ang="f32">
                <a:pos x="f53" y="f42"/>
              </a:cxn>
              <a:cxn ang="f32">
                <a:pos x="f43" y="f42"/>
              </a:cxn>
              <a:cxn ang="f33">
                <a:pos x="f54" y="f52"/>
              </a:cxn>
            </a:cxnLst>
            <a:rect l="f51" t="f52" r="f54" b="f42"/>
            <a:pathLst>
              <a:path>
                <a:moveTo>
                  <a:pt x="f39" y="f42"/>
                </a:moveTo>
                <a:lnTo>
                  <a:pt x="f53" y="f39"/>
                </a:lnTo>
                <a:lnTo>
                  <a:pt x="f43" y="f42"/>
                </a:lnTo>
                <a:close/>
              </a:path>
            </a:pathLst>
          </a:custGeom>
          <a:solidFill>
            <a:srgbClr val="92D050"/>
          </a:solidFill>
          <a:ln w="57150"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8" name="Picture 7">
            <a:extLst>
              <a:ext uri="{FF2B5EF4-FFF2-40B4-BE49-F238E27FC236}">
                <a16:creationId xmlns:a16="http://schemas.microsoft.com/office/drawing/2014/main" id="{0CB6A7A1-934D-4319-B383-C514370F5632}"/>
              </a:ext>
            </a:extLst>
          </p:cNvPr>
          <p:cNvPicPr>
            <a:picLocks noChangeAspect="1"/>
          </p:cNvPicPr>
          <p:nvPr/>
        </p:nvPicPr>
        <p:blipFill rotWithShape="1">
          <a:blip r:embed="rId4">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9" name="TextBox 8">
            <a:extLst>
              <a:ext uri="{FF2B5EF4-FFF2-40B4-BE49-F238E27FC236}">
                <a16:creationId xmlns:a16="http://schemas.microsoft.com/office/drawing/2014/main" id="{E875E65C-3009-4E52-AEF1-7177E6639B15}"/>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10" name="Picture 9">
            <a:extLst>
              <a:ext uri="{FF2B5EF4-FFF2-40B4-BE49-F238E27FC236}">
                <a16:creationId xmlns:a16="http://schemas.microsoft.com/office/drawing/2014/main" id="{AAE9EB0C-359D-423C-A645-601595F5B10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
        <p:nvSpPr>
          <p:cNvPr id="11" name="Rectangle 10">
            <a:extLst>
              <a:ext uri="{FF2B5EF4-FFF2-40B4-BE49-F238E27FC236}">
                <a16:creationId xmlns:a16="http://schemas.microsoft.com/office/drawing/2014/main" id="{A33F5AFB-D26F-4636-8F6F-E7ACFD63B629}"/>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9">
            <a:extLst>
              <a:ext uri="{FF2B5EF4-FFF2-40B4-BE49-F238E27FC236}">
                <a16:creationId xmlns:a16="http://schemas.microsoft.com/office/drawing/2014/main" id="{76DE6926-2437-4105-9281-C909BD01E8EA}"/>
              </a:ext>
            </a:extLst>
          </p:cNvPr>
          <p:cNvSpPr txBox="1"/>
          <p:nvPr/>
        </p:nvSpPr>
        <p:spPr>
          <a:xfrm>
            <a:off x="4405952" y="1257623"/>
            <a:ext cx="7270234" cy="3170099"/>
          </a:xfrm>
          <a:prstGeom prst="rect">
            <a:avLst/>
          </a:prstGeom>
          <a:solidFill>
            <a:srgbClr val="92D050"/>
          </a:solidFill>
          <a:ln w="57150" cap="flat">
            <a:solidFill>
              <a:srgbClr val="000000"/>
            </a:solidFill>
            <a:prstDash val="solid"/>
            <a:miter/>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dirty="0">
                <a:solidFill>
                  <a:srgbClr val="000000"/>
                </a:solidFill>
                <a:uFillTx/>
                <a:latin typeface="Calibri"/>
              </a:rPr>
              <a:t>Recommendation 3:</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1" dirty="0">
              <a:solidFill>
                <a:srgbClr val="000000"/>
              </a:solidFill>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1" i="0" u="none" strike="noStrike" kern="1200" cap="none" spc="0" baseline="0" dirty="0">
                <a:solidFill>
                  <a:srgbClr val="000000"/>
                </a:solidFill>
                <a:uFillTx/>
                <a:latin typeface="Calibri"/>
              </a:rPr>
              <a:t>‘Teach pupils strategies for solving problems</a:t>
            </a:r>
            <a:r>
              <a:rPr lang="en-US" sz="2000" b="0" i="0" u="none" strike="noStrike" kern="1200" cap="none" spc="0" baseline="0" dirty="0">
                <a:solidFill>
                  <a:srgbClr val="000000"/>
                </a:solidFill>
                <a:uFillTx/>
                <a:latin typeface="Calibri"/>
              </a:rPr>
              <a: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dirty="0">
                <a:solidFill>
                  <a:srgbClr val="000000"/>
                </a:solidFill>
                <a:uFillTx/>
                <a:latin typeface="Calibri"/>
              </a:rPr>
              <a:t> </a:t>
            </a:r>
          </a:p>
          <a:p>
            <a:pPr marL="457200" marR="0" lvl="0" indent="-457200" algn="l" defTabSz="914400" rtl="0" fontAlgn="auto" hangingPunct="1">
              <a:lnSpc>
                <a:spcPct val="100000"/>
              </a:lnSpc>
              <a:spcBef>
                <a:spcPts val="0"/>
              </a:spcBef>
              <a:spcAft>
                <a:spcPts val="0"/>
              </a:spcAft>
              <a:buSzPct val="100000"/>
              <a:buChar char="-"/>
              <a:tabLst/>
              <a:defRPr sz="1800" b="0" i="0" u="none" strike="noStrike" kern="0" cap="none" spc="0" baseline="0">
                <a:solidFill>
                  <a:srgbClr val="000000"/>
                </a:solidFill>
                <a:uFillTx/>
              </a:defRPr>
            </a:pPr>
            <a:r>
              <a:rPr lang="en-US" sz="2000" b="0" i="0" u="none" strike="noStrike" kern="1200" cap="none" spc="0" baseline="0" dirty="0">
                <a:solidFill>
                  <a:srgbClr val="000000"/>
                </a:solidFill>
                <a:uFillTx/>
                <a:latin typeface="Calibri"/>
              </a:rPr>
              <a:t>If pupils lack a well-rehearsed and readily available method to solve a problem</a:t>
            </a:r>
            <a:r>
              <a:rPr lang="en-US" sz="2000" b="0" i="0" u="none" strike="noStrike" kern="1200" cap="none" spc="0" dirty="0">
                <a:solidFill>
                  <a:srgbClr val="000000"/>
                </a:solidFill>
                <a:uFillTx/>
                <a:latin typeface="Calibri"/>
              </a:rPr>
              <a:t> they need </a:t>
            </a:r>
            <a:r>
              <a:rPr lang="en-US" sz="2000" b="0" i="0" u="none" strike="noStrike" kern="1200" cap="none" spc="0" dirty="0">
                <a:solidFill>
                  <a:srgbClr val="000000"/>
                </a:solidFill>
                <a:highlight>
                  <a:srgbClr val="FFFF00"/>
                </a:highlight>
                <a:uFillTx/>
                <a:latin typeface="Calibri"/>
              </a:rPr>
              <a:t>to draw on problem solving strategies to make sense of the unfamiliar situation</a:t>
            </a:r>
            <a:r>
              <a:rPr lang="en-US" sz="2000" b="0" i="0" u="none" strike="noStrike" kern="1200" cap="none" spc="0" dirty="0">
                <a:solidFill>
                  <a:srgbClr val="000000"/>
                </a:solidFill>
                <a:uFillTx/>
                <a:latin typeface="Calibri"/>
              </a:rPr>
              <a:t>.</a:t>
            </a:r>
            <a:endParaRPr lang="en-US" sz="2000" b="0" i="0" u="none" strike="noStrike" kern="1200" cap="none" spc="0" baseline="0" dirty="0">
              <a:solidFill>
                <a:srgbClr val="000000"/>
              </a:solidFill>
              <a:uFillTx/>
              <a:latin typeface="Calibri"/>
            </a:endParaRPr>
          </a:p>
          <a:p>
            <a:pPr marL="457200" marR="0" lvl="0" indent="-457200" algn="l" defTabSz="914400" rtl="0" fontAlgn="auto" hangingPunct="1">
              <a:lnSpc>
                <a:spcPct val="100000"/>
              </a:lnSpc>
              <a:spcBef>
                <a:spcPts val="0"/>
              </a:spcBef>
              <a:spcAft>
                <a:spcPts val="0"/>
              </a:spcAft>
              <a:buSzPct val="100000"/>
              <a:buChar char="-"/>
              <a:tabLst/>
              <a:defRPr sz="1800" b="0" i="0" u="none" strike="noStrike" kern="0" cap="none" spc="0" baseline="0">
                <a:solidFill>
                  <a:srgbClr val="000000"/>
                </a:solidFill>
                <a:uFillTx/>
              </a:defRPr>
            </a:pPr>
            <a:r>
              <a:rPr lang="en-US" sz="2000" b="0" i="0" u="none" strike="noStrike" kern="1200" cap="none" spc="0" baseline="0" dirty="0">
                <a:solidFill>
                  <a:srgbClr val="000000"/>
                </a:solidFill>
                <a:uFillTx/>
                <a:latin typeface="Calibri"/>
              </a:rPr>
              <a:t>Select problem-solving tasks which pupils do not have ready-made solutions.</a:t>
            </a:r>
            <a:endParaRPr lang="en-US" sz="2000" dirty="0">
              <a:solidFill>
                <a:srgbClr val="000000"/>
              </a:solidFill>
              <a:latin typeface="Calibri"/>
            </a:endParaRPr>
          </a:p>
          <a:p>
            <a:pPr marR="0" lvl="0" algn="l" defTabSz="914400" rtl="0" fontAlgn="auto" hangingPunct="1">
              <a:lnSpc>
                <a:spcPct val="100000"/>
              </a:lnSpc>
              <a:spcBef>
                <a:spcPts val="0"/>
              </a:spcBef>
              <a:spcAft>
                <a:spcPts val="0"/>
              </a:spcAft>
              <a:buSzPct val="100000"/>
              <a:tabLst/>
              <a:defRPr sz="1800" b="0" i="0" u="none" strike="noStrike" kern="0" cap="none" spc="0" baseline="0">
                <a:solidFill>
                  <a:srgbClr val="000000"/>
                </a:solidFill>
                <a:uFillTx/>
              </a:defRPr>
            </a:pPr>
            <a:endParaRPr lang="en-US" sz="2000" b="0" i="0" u="none" strike="noStrike" kern="1200" cap="none" spc="0" baseline="0" dirty="0">
              <a:solidFill>
                <a:srgbClr val="000000"/>
              </a:solidFill>
              <a:uFillTx/>
              <a:latin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CC03050-13ED-4A36-B90A-B72C7277258F}"/>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7CE8142B-53C3-4F1F-9F92-04CC6DA5CB75}"/>
              </a:ext>
            </a:extLst>
          </p:cNvPr>
          <p:cNvPicPr>
            <a:picLocks noChangeAspect="1"/>
          </p:cNvPicPr>
          <p:nvPr/>
        </p:nvPicPr>
        <p:blipFill rotWithShape="1">
          <a:blip r:embed="rId3">
            <a:extLst>
              <a:ext uri="{28A0092B-C50C-407E-A947-70E740481C1C}">
                <a14:useLocalDpi xmlns:a14="http://schemas.microsoft.com/office/drawing/2010/main" val="0"/>
              </a:ext>
            </a:extLst>
          </a:blip>
          <a:srcRect t="74994"/>
          <a:stretch/>
        </p:blipFill>
        <p:spPr>
          <a:xfrm>
            <a:off x="157017" y="5794643"/>
            <a:ext cx="11911157" cy="923925"/>
          </a:xfrm>
          <a:prstGeom prst="rect">
            <a:avLst/>
          </a:prstGeom>
        </p:spPr>
      </p:pic>
      <p:sp>
        <p:nvSpPr>
          <p:cNvPr id="8" name="TextBox 7">
            <a:extLst>
              <a:ext uri="{FF2B5EF4-FFF2-40B4-BE49-F238E27FC236}">
                <a16:creationId xmlns:a16="http://schemas.microsoft.com/office/drawing/2014/main" id="{A0B66D92-21E8-4892-B540-B04C8DF0F239}"/>
              </a:ext>
            </a:extLst>
          </p:cNvPr>
          <p:cNvSpPr txBox="1"/>
          <p:nvPr/>
        </p:nvSpPr>
        <p:spPr>
          <a:xfrm>
            <a:off x="7801696" y="6151270"/>
            <a:ext cx="4090988" cy="369332"/>
          </a:xfrm>
          <a:prstGeom prst="rect">
            <a:avLst/>
          </a:prstGeom>
          <a:solidFill>
            <a:schemeClr val="bg1"/>
          </a:solidFill>
        </p:spPr>
        <p:txBody>
          <a:bodyPr wrap="square" rtlCol="0">
            <a:spAutoFit/>
          </a:bodyPr>
          <a:lstStyle/>
          <a:p>
            <a:r>
              <a:rPr lang="en-US" i="1" dirty="0">
                <a:solidFill>
                  <a:srgbClr val="8D8F92"/>
                </a:solidFill>
              </a:rPr>
              <a:t>Enabling children to flourish and succeed</a:t>
            </a:r>
          </a:p>
        </p:txBody>
      </p:sp>
      <p:pic>
        <p:nvPicPr>
          <p:cNvPr id="9" name="Picture 8">
            <a:extLst>
              <a:ext uri="{FF2B5EF4-FFF2-40B4-BE49-F238E27FC236}">
                <a16:creationId xmlns:a16="http://schemas.microsoft.com/office/drawing/2014/main" id="{44ACADB8-4D92-4BF2-870B-9504FD9761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9316" y="5870813"/>
            <a:ext cx="1209361" cy="771583"/>
          </a:xfrm>
          <a:prstGeom prst="rect">
            <a:avLst/>
          </a:prstGeom>
        </p:spPr>
      </p:pic>
      <p:sp>
        <p:nvSpPr>
          <p:cNvPr id="10" name="Title 1">
            <a:extLst>
              <a:ext uri="{FF2B5EF4-FFF2-40B4-BE49-F238E27FC236}">
                <a16:creationId xmlns:a16="http://schemas.microsoft.com/office/drawing/2014/main" id="{0CBFC1F1-02C0-4F27-805A-E53714FE7853}"/>
              </a:ext>
            </a:extLst>
          </p:cNvPr>
          <p:cNvSpPr>
            <a:spLocks noGrp="1"/>
          </p:cNvSpPr>
          <p:nvPr>
            <p:ph type="title"/>
          </p:nvPr>
        </p:nvSpPr>
        <p:spPr>
          <a:xfrm>
            <a:off x="495012" y="504779"/>
            <a:ext cx="11397672" cy="1052260"/>
          </a:xfrm>
        </p:spPr>
        <p:txBody>
          <a:bodyPr>
            <a:normAutofit fontScale="90000"/>
          </a:bodyPr>
          <a:lstStyle/>
          <a:p>
            <a:r>
              <a:rPr lang="en-US" b="1" dirty="0">
                <a:solidFill>
                  <a:schemeClr val="accent6"/>
                </a:solidFill>
              </a:rPr>
              <a:t>Developing a whole school policy: </a:t>
            </a:r>
            <a:br>
              <a:rPr lang="en-US" b="1" dirty="0">
                <a:solidFill>
                  <a:schemeClr val="accent6"/>
                </a:solidFill>
              </a:rPr>
            </a:br>
            <a:r>
              <a:rPr lang="en-US" b="1" dirty="0">
                <a:solidFill>
                  <a:schemeClr val="accent6"/>
                </a:solidFill>
              </a:rPr>
              <a:t>Key Principles for the Effective use of Bar Modelling</a:t>
            </a:r>
            <a:endParaRPr lang="en-GB" b="1" dirty="0">
              <a:solidFill>
                <a:schemeClr val="accent6"/>
              </a:solidFill>
            </a:endParaRPr>
          </a:p>
        </p:txBody>
      </p:sp>
      <p:sp>
        <p:nvSpPr>
          <p:cNvPr id="2" name="TextBox 1">
            <a:extLst>
              <a:ext uri="{FF2B5EF4-FFF2-40B4-BE49-F238E27FC236}">
                <a16:creationId xmlns:a16="http://schemas.microsoft.com/office/drawing/2014/main" id="{6F876D33-61EA-4F39-A712-5716F453352D}"/>
              </a:ext>
            </a:extLst>
          </p:cNvPr>
          <p:cNvSpPr txBox="1"/>
          <p:nvPr/>
        </p:nvSpPr>
        <p:spPr>
          <a:xfrm>
            <a:off x="666566" y="2233416"/>
            <a:ext cx="11054563" cy="2523768"/>
          </a:xfrm>
          <a:prstGeom prst="rect">
            <a:avLst/>
          </a:prstGeom>
          <a:noFill/>
        </p:spPr>
        <p:txBody>
          <a:bodyPr wrap="square" rtlCol="0">
            <a:spAutoFit/>
          </a:bodyPr>
          <a:lstStyle/>
          <a:p>
            <a:pPr marL="285750" indent="-285750">
              <a:buFontTx/>
              <a:buChar char="-"/>
            </a:pPr>
            <a:r>
              <a:rPr lang="en-GB" sz="2800" dirty="0"/>
              <a:t>Bar Models are used to </a:t>
            </a:r>
            <a:r>
              <a:rPr lang="en-GB" sz="2800" b="1" dirty="0">
                <a:solidFill>
                  <a:srgbClr val="00B050"/>
                </a:solidFill>
              </a:rPr>
              <a:t>visualise a problem </a:t>
            </a:r>
            <a:r>
              <a:rPr lang="en-GB" sz="2800" dirty="0"/>
              <a:t>(not to calculate).</a:t>
            </a:r>
          </a:p>
          <a:p>
            <a:pPr marL="285750" indent="-285750">
              <a:buFontTx/>
              <a:buChar char="-"/>
            </a:pPr>
            <a:r>
              <a:rPr lang="en-GB" sz="2800" dirty="0"/>
              <a:t>Embed the </a:t>
            </a:r>
            <a:r>
              <a:rPr lang="en-GB" sz="2800" b="1" dirty="0">
                <a:solidFill>
                  <a:srgbClr val="00B050"/>
                </a:solidFill>
              </a:rPr>
              <a:t>explicit teaching </a:t>
            </a:r>
            <a:r>
              <a:rPr lang="en-GB" sz="2800" dirty="0"/>
              <a:t>of bar modelling across all areas of maths.</a:t>
            </a:r>
          </a:p>
          <a:p>
            <a:pPr marL="285750" indent="-285750">
              <a:buFontTx/>
              <a:buChar char="-"/>
            </a:pPr>
            <a:r>
              <a:rPr lang="en-GB" sz="2800" dirty="0"/>
              <a:t>Progress from </a:t>
            </a:r>
            <a:r>
              <a:rPr lang="en-GB" sz="2800" b="1" dirty="0">
                <a:solidFill>
                  <a:srgbClr val="00B050"/>
                </a:solidFill>
              </a:rPr>
              <a:t>interpreting</a:t>
            </a:r>
            <a:r>
              <a:rPr lang="en-GB" sz="2800" dirty="0"/>
              <a:t> bar models to encouraging children to </a:t>
            </a:r>
            <a:r>
              <a:rPr lang="en-GB" sz="2800" b="1" dirty="0">
                <a:solidFill>
                  <a:srgbClr val="00B050"/>
                </a:solidFill>
              </a:rPr>
              <a:t>draw their own</a:t>
            </a:r>
            <a:r>
              <a:rPr lang="en-GB" sz="2800" dirty="0"/>
              <a:t>.  This can also help to differentiate support.</a:t>
            </a:r>
          </a:p>
          <a:p>
            <a:pPr marL="285750" indent="-285750">
              <a:buFontTx/>
              <a:buChar char="-"/>
            </a:pPr>
            <a:r>
              <a:rPr lang="en-GB" sz="2800" dirty="0"/>
              <a:t>Progress from </a:t>
            </a:r>
            <a:r>
              <a:rPr lang="en-GB" sz="2800" b="1" dirty="0">
                <a:solidFill>
                  <a:srgbClr val="00B050"/>
                </a:solidFill>
              </a:rPr>
              <a:t>discrete</a:t>
            </a:r>
            <a:r>
              <a:rPr lang="en-GB" sz="2800" dirty="0"/>
              <a:t> to </a:t>
            </a:r>
            <a:r>
              <a:rPr lang="en-GB" sz="2800" b="1" dirty="0">
                <a:solidFill>
                  <a:srgbClr val="00B050"/>
                </a:solidFill>
              </a:rPr>
              <a:t>continuous</a:t>
            </a:r>
            <a:r>
              <a:rPr lang="en-GB" sz="2800" dirty="0"/>
              <a:t> bar models.</a:t>
            </a:r>
          </a:p>
          <a:p>
            <a:pPr marL="285750" indent="-285750">
              <a:buFontTx/>
              <a:buChar char="-"/>
            </a:pPr>
            <a:endParaRPr lang="en-GB" dirty="0"/>
          </a:p>
        </p:txBody>
      </p:sp>
      <p:pic>
        <p:nvPicPr>
          <p:cNvPr id="4098" name="Picture 2" descr="See the source image">
            <a:extLst>
              <a:ext uri="{FF2B5EF4-FFF2-40B4-BE49-F238E27FC236}">
                <a16:creationId xmlns:a16="http://schemas.microsoft.com/office/drawing/2014/main" id="{21D16439-AA8A-4CDA-908B-7C245010A5D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68341" y="3964667"/>
            <a:ext cx="1133789" cy="1382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150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BE76E-D125-4598-8978-E97CFE1058D6}"/>
              </a:ext>
            </a:extLst>
          </p:cNvPr>
          <p:cNvSpPr txBox="1">
            <a:spLocks noGrp="1"/>
          </p:cNvSpPr>
          <p:nvPr>
            <p:ph type="title"/>
          </p:nvPr>
        </p:nvSpPr>
        <p:spPr>
          <a:xfrm>
            <a:off x="838203" y="365129"/>
            <a:ext cx="10995980" cy="1325559"/>
          </a:xfrm>
        </p:spPr>
        <p:txBody>
          <a:bodyPr/>
          <a:lstStyle/>
          <a:p>
            <a:pPr lvl="0"/>
            <a:r>
              <a:rPr lang="en-GB" sz="4000"/>
              <a:t>Bar models reflect the </a:t>
            </a:r>
            <a:r>
              <a:rPr lang="en-GB" sz="4000" b="1"/>
              <a:t>structure</a:t>
            </a:r>
            <a:r>
              <a:rPr lang="en-GB" sz="4000"/>
              <a:t> of a problem…</a:t>
            </a:r>
          </a:p>
        </p:txBody>
      </p:sp>
      <p:sp>
        <p:nvSpPr>
          <p:cNvPr id="3" name="Arc 3">
            <a:extLst>
              <a:ext uri="{FF2B5EF4-FFF2-40B4-BE49-F238E27FC236}">
                <a16:creationId xmlns:a16="http://schemas.microsoft.com/office/drawing/2014/main" id="{79CAB9EF-E668-421C-9F4C-35DBD42ED24C}"/>
              </a:ext>
            </a:extLst>
          </p:cNvPr>
          <p:cNvSpPr/>
          <p:nvPr/>
        </p:nvSpPr>
        <p:spPr>
          <a:xfrm rot="10426051" flipH="1">
            <a:off x="-388391" y="4935025"/>
            <a:ext cx="12968788" cy="1515215"/>
          </a:xfrm>
          <a:custGeom>
            <a:avLst/>
            <a:gdLst>
              <a:gd name="f0" fmla="val 10800000"/>
              <a:gd name="f1" fmla="val 5400000"/>
              <a:gd name="f2" fmla="val 16200000"/>
              <a:gd name="f3" fmla="val 180"/>
              <a:gd name="f4" fmla="val w"/>
              <a:gd name="f5" fmla="val h"/>
              <a:gd name="f6" fmla="val ss"/>
              <a:gd name="f7" fmla="val 0"/>
              <a:gd name="f8" fmla="*/ 5419351 1 1725033"/>
              <a:gd name="f9" fmla="+- 0 0 1"/>
              <a:gd name="f10" fmla="val 92"/>
              <a:gd name="f11" fmla="val 268"/>
              <a:gd name="f12" fmla="+- 0 0 -182"/>
              <a:gd name="f13" fmla="+- 0 0 -360"/>
              <a:gd name="f14" fmla="+- 0 0 -538"/>
              <a:gd name="f15" fmla="abs f4"/>
              <a:gd name="f16" fmla="abs f5"/>
              <a:gd name="f17" fmla="abs f6"/>
              <a:gd name="f18" fmla="+- 0 0 f10"/>
              <a:gd name="f19" fmla="+- 0 0 f11"/>
              <a:gd name="f20" fmla="*/ f12 f0 1"/>
              <a:gd name="f21" fmla="*/ f13 f0 1"/>
              <a:gd name="f22" fmla="*/ f14 f0 1"/>
              <a:gd name="f23" fmla="?: f15 f4 1"/>
              <a:gd name="f24" fmla="?: f16 f5 1"/>
              <a:gd name="f25" fmla="?: f17 f6 1"/>
              <a:gd name="f26" fmla="*/ f18 f0 1"/>
              <a:gd name="f27" fmla="*/ f19 f0 1"/>
              <a:gd name="f28" fmla="*/ f20 1 f3"/>
              <a:gd name="f29" fmla="*/ f21 1 f3"/>
              <a:gd name="f30" fmla="*/ f22 1 f3"/>
              <a:gd name="f31" fmla="*/ f23 1 21600"/>
              <a:gd name="f32" fmla="*/ f24 1 21600"/>
              <a:gd name="f33" fmla="*/ 21600 f23 1"/>
              <a:gd name="f34" fmla="*/ 21600 f24 1"/>
              <a:gd name="f35" fmla="*/ f26 1 f3"/>
              <a:gd name="f36" fmla="*/ f27 1 f3"/>
              <a:gd name="f37" fmla="+- f28 0 f1"/>
              <a:gd name="f38" fmla="+- f29 0 f1"/>
              <a:gd name="f39" fmla="+- f30 0 f1"/>
              <a:gd name="f40" fmla="min f32 f31"/>
              <a:gd name="f41" fmla="*/ f33 1 f25"/>
              <a:gd name="f42" fmla="*/ f34 1 f25"/>
              <a:gd name="f43" fmla="+- f35 0 f1"/>
              <a:gd name="f44" fmla="+- f36 0 f1"/>
              <a:gd name="f45" fmla="val f41"/>
              <a:gd name="f46" fmla="val f42"/>
              <a:gd name="f47" fmla="+- 0 0 f43"/>
              <a:gd name="f48" fmla="+- 0 0 f44"/>
              <a:gd name="f49" fmla="+- f46 0 f7"/>
              <a:gd name="f50" fmla="+- f45 0 f7"/>
              <a:gd name="f51" fmla="+- f48 0 f47"/>
              <a:gd name="f52" fmla="+- f47 f1 0"/>
              <a:gd name="f53" fmla="+- f48 f1 0"/>
              <a:gd name="f54" fmla="+- 21600000 0 f47"/>
              <a:gd name="f55" fmla="+- f1 0 f47"/>
              <a:gd name="f56" fmla="+- 27000000 0 f47"/>
              <a:gd name="f57" fmla="+- f0 0 f47"/>
              <a:gd name="f58" fmla="+- 32400000 0 f47"/>
              <a:gd name="f59" fmla="+- f2 0 f47"/>
              <a:gd name="f60" fmla="+- 37800000 0 f47"/>
              <a:gd name="f61" fmla="*/ f49 1 2"/>
              <a:gd name="f62" fmla="*/ f50 1 2"/>
              <a:gd name="f63" fmla="+- f51 21600000 0"/>
              <a:gd name="f64" fmla="?: f55 f55 f56"/>
              <a:gd name="f65" fmla="?: f57 f57 f58"/>
              <a:gd name="f66" fmla="?: f59 f59 f60"/>
              <a:gd name="f67" fmla="*/ f52 f8 1"/>
              <a:gd name="f68" fmla="*/ f53 f8 1"/>
              <a:gd name="f69" fmla="+- f7 f61 0"/>
              <a:gd name="f70" fmla="+- f7 f62 0"/>
              <a:gd name="f71" fmla="?: f51 f51 f63"/>
              <a:gd name="f72" fmla="*/ f67 1 f0"/>
              <a:gd name="f73" fmla="*/ f68 1 f0"/>
              <a:gd name="f74" fmla="*/ f62 f40 1"/>
              <a:gd name="f75" fmla="*/ f61 f40 1"/>
              <a:gd name="f76" fmla="+- f71 0 f54"/>
              <a:gd name="f77" fmla="+- f71 0 f64"/>
              <a:gd name="f78" fmla="+- f71 0 f65"/>
              <a:gd name="f79" fmla="+- f71 0 f66"/>
              <a:gd name="f80" fmla="+- 0 0 f72"/>
              <a:gd name="f81" fmla="+- 0 0 f73"/>
              <a:gd name="f82" fmla="*/ f70 f40 1"/>
              <a:gd name="f83" fmla="*/ f69 f40 1"/>
              <a:gd name="f84" fmla="+- 0 0 f80"/>
              <a:gd name="f85" fmla="+- 0 0 f81"/>
              <a:gd name="f86" fmla="*/ f84 f0 1"/>
              <a:gd name="f87" fmla="*/ f85 f0 1"/>
              <a:gd name="f88" fmla="*/ f86 1 f8"/>
              <a:gd name="f89" fmla="*/ f87 1 f8"/>
              <a:gd name="f90" fmla="+- f88 0 f1"/>
              <a:gd name="f91" fmla="+- f89 0 f1"/>
              <a:gd name="f92" fmla="sin 1 f90"/>
              <a:gd name="f93" fmla="cos 1 f90"/>
              <a:gd name="f94" fmla="sin 1 f91"/>
              <a:gd name="f95" fmla="cos 1 f91"/>
              <a:gd name="f96" fmla="+- 0 0 f92"/>
              <a:gd name="f97" fmla="+- 0 0 f93"/>
              <a:gd name="f98" fmla="+- 0 0 f94"/>
              <a:gd name="f99" fmla="+- 0 0 f95"/>
              <a:gd name="f100" fmla="+- 0 0 f96"/>
              <a:gd name="f101" fmla="+- 0 0 f97"/>
              <a:gd name="f102" fmla="+- 0 0 f98"/>
              <a:gd name="f103" fmla="+- 0 0 f99"/>
              <a:gd name="f104" fmla="val f100"/>
              <a:gd name="f105" fmla="val f101"/>
              <a:gd name="f106" fmla="val f102"/>
              <a:gd name="f107" fmla="val f103"/>
              <a:gd name="f108" fmla="*/ f104 f62 1"/>
              <a:gd name="f109" fmla="*/ f105 f61 1"/>
              <a:gd name="f110" fmla="*/ f106 f62 1"/>
              <a:gd name="f111" fmla="*/ f107 f61 1"/>
              <a:gd name="f112" fmla="+- 0 0 f109"/>
              <a:gd name="f113" fmla="+- 0 0 f108"/>
              <a:gd name="f114" fmla="+- 0 0 f111"/>
              <a:gd name="f115" fmla="+- 0 0 f110"/>
              <a:gd name="f116" fmla="+- 0 0 f112"/>
              <a:gd name="f117" fmla="+- 0 0 f113"/>
              <a:gd name="f118" fmla="+- 0 0 f114"/>
              <a:gd name="f119" fmla="+- 0 0 f115"/>
              <a:gd name="f120" fmla="at2 f116 f117"/>
              <a:gd name="f121" fmla="at2 f118 f119"/>
              <a:gd name="f122" fmla="+- f120 f1 0"/>
              <a:gd name="f123" fmla="+- f121 f1 0"/>
              <a:gd name="f124" fmla="*/ f122 f8 1"/>
              <a:gd name="f125" fmla="*/ f123 f8 1"/>
              <a:gd name="f126" fmla="*/ f124 1 f0"/>
              <a:gd name="f127" fmla="*/ f125 1 f0"/>
              <a:gd name="f128" fmla="+- 0 0 f126"/>
              <a:gd name="f129" fmla="+- 0 0 f127"/>
              <a:gd name="f130" fmla="val f128"/>
              <a:gd name="f131" fmla="val f129"/>
              <a:gd name="f132" fmla="+- 0 0 f130"/>
              <a:gd name="f133" fmla="+- 0 0 f131"/>
              <a:gd name="f134" fmla="*/ f132 f0 1"/>
              <a:gd name="f135" fmla="*/ f133 f0 1"/>
              <a:gd name="f136" fmla="*/ f134 1 f8"/>
              <a:gd name="f137" fmla="*/ f135 1 f8"/>
              <a:gd name="f138" fmla="+- f136 0 f1"/>
              <a:gd name="f139" fmla="+- f137 0 f1"/>
              <a:gd name="f140" fmla="+- f138 f1 0"/>
              <a:gd name="f141" fmla="+- f139 f1 0"/>
              <a:gd name="f142" fmla="*/ f140 f8 1"/>
              <a:gd name="f143" fmla="*/ f141 f8 1"/>
              <a:gd name="f144" fmla="*/ f142 1 f0"/>
              <a:gd name="f145" fmla="*/ f143 1 f0"/>
              <a:gd name="f146" fmla="+- 0 0 f144"/>
              <a:gd name="f147" fmla="+- 0 0 f145"/>
              <a:gd name="f148" fmla="+- 0 0 f146"/>
              <a:gd name="f149" fmla="+- 0 0 f147"/>
              <a:gd name="f150" fmla="*/ f148 f0 1"/>
              <a:gd name="f151" fmla="*/ f149 f0 1"/>
              <a:gd name="f152" fmla="*/ f150 1 f8"/>
              <a:gd name="f153" fmla="*/ f151 1 f8"/>
              <a:gd name="f154" fmla="+- f152 0 f1"/>
              <a:gd name="f155" fmla="+- f153 0 f1"/>
              <a:gd name="f156" fmla="cos 1 f154"/>
              <a:gd name="f157" fmla="sin 1 f154"/>
              <a:gd name="f158" fmla="cos 1 f155"/>
              <a:gd name="f159" fmla="sin 1 f155"/>
              <a:gd name="f160" fmla="+- 0 0 f156"/>
              <a:gd name="f161" fmla="+- 0 0 f157"/>
              <a:gd name="f162" fmla="+- 0 0 f158"/>
              <a:gd name="f163" fmla="+- 0 0 f159"/>
              <a:gd name="f164" fmla="+- 0 0 f160"/>
              <a:gd name="f165" fmla="+- 0 0 f161"/>
              <a:gd name="f166" fmla="+- 0 0 f162"/>
              <a:gd name="f167" fmla="+- 0 0 f163"/>
              <a:gd name="f168" fmla="val f164"/>
              <a:gd name="f169" fmla="val f165"/>
              <a:gd name="f170" fmla="val f166"/>
              <a:gd name="f171" fmla="val f167"/>
              <a:gd name="f172" fmla="+- 0 0 f168"/>
              <a:gd name="f173" fmla="+- 0 0 f169"/>
              <a:gd name="f174" fmla="+- 0 0 f170"/>
              <a:gd name="f175" fmla="+- 0 0 f171"/>
              <a:gd name="f176" fmla="*/ f9 f172 1"/>
              <a:gd name="f177" fmla="*/ f9 f173 1"/>
              <a:gd name="f178" fmla="*/ f9 f174 1"/>
              <a:gd name="f179" fmla="*/ f9 f175 1"/>
              <a:gd name="f180" fmla="*/ f176 f62 1"/>
              <a:gd name="f181" fmla="*/ f177 f61 1"/>
              <a:gd name="f182" fmla="*/ f178 f62 1"/>
              <a:gd name="f183" fmla="*/ f179 f61 1"/>
              <a:gd name="f184" fmla="+- f70 f180 0"/>
              <a:gd name="f185" fmla="+- f69 f181 0"/>
              <a:gd name="f186" fmla="+- f70 f182 0"/>
              <a:gd name="f187" fmla="+- f69 f183 0"/>
              <a:gd name="f188" fmla="max f184 f186"/>
              <a:gd name="f189" fmla="max f185 f187"/>
              <a:gd name="f190" fmla="min f184 f186"/>
              <a:gd name="f191" fmla="min f185 f187"/>
              <a:gd name="f192" fmla="*/ f184 f40 1"/>
              <a:gd name="f193" fmla="*/ f185 f40 1"/>
              <a:gd name="f194" fmla="*/ f186 f40 1"/>
              <a:gd name="f195" fmla="*/ f187 f40 1"/>
              <a:gd name="f196" fmla="?: f76 f45 f188"/>
              <a:gd name="f197" fmla="?: f77 f46 f189"/>
              <a:gd name="f198" fmla="?: f78 f7 f190"/>
              <a:gd name="f199" fmla="?: f79 f7 f191"/>
              <a:gd name="f200" fmla="*/ f198 f40 1"/>
              <a:gd name="f201" fmla="*/ f199 f40 1"/>
              <a:gd name="f202" fmla="*/ f196 f40 1"/>
              <a:gd name="f203" fmla="*/ f197 f40 1"/>
            </a:gdLst>
            <a:ahLst/>
            <a:cxnLst>
              <a:cxn ang="3cd4">
                <a:pos x="hc" y="t"/>
              </a:cxn>
              <a:cxn ang="0">
                <a:pos x="r" y="vc"/>
              </a:cxn>
              <a:cxn ang="cd4">
                <a:pos x="hc" y="b"/>
              </a:cxn>
              <a:cxn ang="cd2">
                <a:pos x="l" y="vc"/>
              </a:cxn>
              <a:cxn ang="f37">
                <a:pos x="f192" y="f193"/>
              </a:cxn>
              <a:cxn ang="f38">
                <a:pos x="f82" y="f83"/>
              </a:cxn>
              <a:cxn ang="f39">
                <a:pos x="f194" y="f195"/>
              </a:cxn>
            </a:cxnLst>
            <a:rect l="f200" t="f201" r="f202" b="f203"/>
            <a:pathLst>
              <a:path stroke="0">
                <a:moveTo>
                  <a:pt x="f192" y="f193"/>
                </a:moveTo>
                <a:arcTo wR="f74" hR="f75" stAng="f47" swAng="f71"/>
                <a:lnTo>
                  <a:pt x="f82" y="f83"/>
                </a:lnTo>
                <a:close/>
              </a:path>
              <a:path fill="none">
                <a:moveTo>
                  <a:pt x="f192" y="f193"/>
                </a:moveTo>
                <a:arcTo wR="f74" hR="f75" stAng="f47" swAng="f71"/>
              </a:path>
            </a:pathLst>
          </a:custGeom>
          <a:noFill/>
          <a:ln w="28575" cap="flat">
            <a:solidFill>
              <a:srgbClr val="92D05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pic>
        <p:nvPicPr>
          <p:cNvPr id="6" name="Picture 9">
            <a:extLst>
              <a:ext uri="{FF2B5EF4-FFF2-40B4-BE49-F238E27FC236}">
                <a16:creationId xmlns:a16="http://schemas.microsoft.com/office/drawing/2014/main" id="{CE3A283A-1FE6-4406-BF29-E158E8D3EC5D}"/>
              </a:ext>
            </a:extLst>
          </p:cNvPr>
          <p:cNvPicPr>
            <a:picLocks noChangeAspect="1"/>
          </p:cNvPicPr>
          <p:nvPr/>
        </p:nvPicPr>
        <p:blipFill>
          <a:blip r:embed="rId3"/>
          <a:stretch>
            <a:fillRect/>
          </a:stretch>
        </p:blipFill>
        <p:spPr>
          <a:xfrm>
            <a:off x="1430141" y="1690688"/>
            <a:ext cx="3726671" cy="1265657"/>
          </a:xfrm>
          <a:prstGeom prst="rect">
            <a:avLst/>
          </a:prstGeom>
          <a:noFill/>
          <a:ln cap="flat">
            <a:noFill/>
          </a:ln>
        </p:spPr>
      </p:pic>
      <p:pic>
        <p:nvPicPr>
          <p:cNvPr id="7" name="Picture 10">
            <a:extLst>
              <a:ext uri="{FF2B5EF4-FFF2-40B4-BE49-F238E27FC236}">
                <a16:creationId xmlns:a16="http://schemas.microsoft.com/office/drawing/2014/main" id="{9B1FF596-9F54-441C-AF30-5C55D416DC8F}"/>
              </a:ext>
            </a:extLst>
          </p:cNvPr>
          <p:cNvPicPr>
            <a:picLocks noChangeAspect="1"/>
          </p:cNvPicPr>
          <p:nvPr/>
        </p:nvPicPr>
        <p:blipFill>
          <a:blip r:embed="rId4"/>
          <a:srcRect b="15326"/>
          <a:stretch>
            <a:fillRect/>
          </a:stretch>
        </p:blipFill>
        <p:spPr>
          <a:xfrm>
            <a:off x="1167178" y="3680259"/>
            <a:ext cx="3989635" cy="1509838"/>
          </a:xfrm>
          <a:prstGeom prst="rect">
            <a:avLst/>
          </a:prstGeom>
          <a:noFill/>
          <a:ln cap="flat">
            <a:noFill/>
          </a:ln>
        </p:spPr>
      </p:pic>
      <p:pic>
        <p:nvPicPr>
          <p:cNvPr id="8" name="Picture 11">
            <a:extLst>
              <a:ext uri="{FF2B5EF4-FFF2-40B4-BE49-F238E27FC236}">
                <a16:creationId xmlns:a16="http://schemas.microsoft.com/office/drawing/2014/main" id="{2308ABD8-55C4-40C7-BB04-08F46D4D9282}"/>
              </a:ext>
            </a:extLst>
          </p:cNvPr>
          <p:cNvPicPr>
            <a:picLocks noChangeAspect="1"/>
          </p:cNvPicPr>
          <p:nvPr/>
        </p:nvPicPr>
        <p:blipFill>
          <a:blip r:embed="rId5"/>
          <a:stretch>
            <a:fillRect/>
          </a:stretch>
        </p:blipFill>
        <p:spPr>
          <a:xfrm>
            <a:off x="6374757" y="1667905"/>
            <a:ext cx="3848180" cy="1206502"/>
          </a:xfrm>
          <a:prstGeom prst="rect">
            <a:avLst/>
          </a:prstGeom>
          <a:noFill/>
          <a:ln cap="flat">
            <a:noFill/>
          </a:ln>
        </p:spPr>
      </p:pic>
      <p:sp>
        <p:nvSpPr>
          <p:cNvPr id="10" name="TextBox 13">
            <a:extLst>
              <a:ext uri="{FF2B5EF4-FFF2-40B4-BE49-F238E27FC236}">
                <a16:creationId xmlns:a16="http://schemas.microsoft.com/office/drawing/2014/main" id="{394A7D69-4CF6-463F-8F7D-C70F837C6D3E}"/>
              </a:ext>
            </a:extLst>
          </p:cNvPr>
          <p:cNvSpPr txBox="1"/>
          <p:nvPr/>
        </p:nvSpPr>
        <p:spPr>
          <a:xfrm>
            <a:off x="1986799" y="2927948"/>
            <a:ext cx="2363376" cy="52321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92D050"/>
                </a:solidFill>
                <a:uFillTx/>
                <a:latin typeface="Calibri"/>
              </a:rPr>
              <a:t>Addition</a:t>
            </a:r>
            <a:endParaRPr lang="en-US" sz="1800" b="1" i="0" u="none" strike="noStrike" kern="1200" cap="none" spc="0" baseline="0" dirty="0">
              <a:solidFill>
                <a:srgbClr val="92D050"/>
              </a:solidFill>
              <a:uFillTx/>
              <a:latin typeface="Calibri"/>
            </a:endParaRPr>
          </a:p>
        </p:txBody>
      </p:sp>
      <p:sp>
        <p:nvSpPr>
          <p:cNvPr id="11" name="TextBox 14">
            <a:extLst>
              <a:ext uri="{FF2B5EF4-FFF2-40B4-BE49-F238E27FC236}">
                <a16:creationId xmlns:a16="http://schemas.microsoft.com/office/drawing/2014/main" id="{938E35B0-7109-4F02-B93B-AAB241B1AE19}"/>
              </a:ext>
            </a:extLst>
          </p:cNvPr>
          <p:cNvSpPr txBox="1"/>
          <p:nvPr/>
        </p:nvSpPr>
        <p:spPr>
          <a:xfrm>
            <a:off x="5906914" y="2866369"/>
            <a:ext cx="4305159" cy="52321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92D050"/>
                </a:solidFill>
                <a:uFillTx/>
                <a:latin typeface="Calibri"/>
              </a:rPr>
              <a:t>Subtraction: Partitioning</a:t>
            </a:r>
            <a:endParaRPr lang="en-US" sz="1800" b="1" i="0" u="none" strike="noStrike" kern="1200" cap="none" spc="0" baseline="0" dirty="0">
              <a:solidFill>
                <a:srgbClr val="92D050"/>
              </a:solidFill>
              <a:uFillTx/>
              <a:latin typeface="Calibri"/>
            </a:endParaRPr>
          </a:p>
        </p:txBody>
      </p:sp>
      <p:sp>
        <p:nvSpPr>
          <p:cNvPr id="12" name="TextBox 15">
            <a:extLst>
              <a:ext uri="{FF2B5EF4-FFF2-40B4-BE49-F238E27FC236}">
                <a16:creationId xmlns:a16="http://schemas.microsoft.com/office/drawing/2014/main" id="{FF26D7CE-5E79-4DF1-A1DC-E09A84E74340}"/>
              </a:ext>
            </a:extLst>
          </p:cNvPr>
          <p:cNvSpPr txBox="1"/>
          <p:nvPr/>
        </p:nvSpPr>
        <p:spPr>
          <a:xfrm>
            <a:off x="1522549" y="5190097"/>
            <a:ext cx="3662400" cy="52321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92D050"/>
                </a:solidFill>
                <a:uFillTx/>
                <a:latin typeface="Calibri"/>
              </a:rPr>
              <a:t>Subtraction: Reduction</a:t>
            </a:r>
            <a:endParaRPr lang="en-US" sz="1800" b="1" i="0" u="none" strike="noStrike" kern="1200" cap="none" spc="0" baseline="0" dirty="0">
              <a:solidFill>
                <a:srgbClr val="92D050"/>
              </a:solidFill>
              <a:uFillTx/>
              <a:latin typeface="Calibri"/>
            </a:endParaRPr>
          </a:p>
        </p:txBody>
      </p:sp>
      <p:sp>
        <p:nvSpPr>
          <p:cNvPr id="13" name="TextBox 16">
            <a:extLst>
              <a:ext uri="{FF2B5EF4-FFF2-40B4-BE49-F238E27FC236}">
                <a16:creationId xmlns:a16="http://schemas.microsoft.com/office/drawing/2014/main" id="{5A72480B-5FF1-4E0C-9308-E9ECD619BA9A}"/>
              </a:ext>
            </a:extLst>
          </p:cNvPr>
          <p:cNvSpPr txBox="1"/>
          <p:nvPr/>
        </p:nvSpPr>
        <p:spPr>
          <a:xfrm>
            <a:off x="6064675" y="5195602"/>
            <a:ext cx="3989636" cy="52321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1" i="0" u="none" strike="noStrike" kern="1200" cap="none" spc="0" baseline="0" dirty="0">
                <a:solidFill>
                  <a:srgbClr val="92D050"/>
                </a:solidFill>
                <a:uFillTx/>
                <a:latin typeface="Calibri"/>
              </a:rPr>
              <a:t>Subtraction: Difference</a:t>
            </a:r>
            <a:endParaRPr lang="en-US" sz="1800" b="1" i="0" u="none" strike="noStrike" kern="1200" cap="none" spc="0" baseline="0" dirty="0">
              <a:solidFill>
                <a:srgbClr val="92D050"/>
              </a:solidFill>
              <a:uFillTx/>
              <a:latin typeface="Calibri"/>
            </a:endParaRPr>
          </a:p>
        </p:txBody>
      </p:sp>
      <p:pic>
        <p:nvPicPr>
          <p:cNvPr id="4" name="Picture 3">
            <a:extLst>
              <a:ext uri="{FF2B5EF4-FFF2-40B4-BE49-F238E27FC236}">
                <a16:creationId xmlns:a16="http://schemas.microsoft.com/office/drawing/2014/main" id="{0BF44FCD-A8A3-492D-8FF9-15A19A69E12D}"/>
              </a:ext>
            </a:extLst>
          </p:cNvPr>
          <p:cNvPicPr>
            <a:picLocks noChangeAspect="1"/>
          </p:cNvPicPr>
          <p:nvPr/>
        </p:nvPicPr>
        <p:blipFill>
          <a:blip r:embed="rId6"/>
          <a:stretch>
            <a:fillRect/>
          </a:stretch>
        </p:blipFill>
        <p:spPr>
          <a:xfrm>
            <a:off x="6440418" y="4282799"/>
            <a:ext cx="3782520" cy="8308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c 3">
            <a:extLst>
              <a:ext uri="{FF2B5EF4-FFF2-40B4-BE49-F238E27FC236}">
                <a16:creationId xmlns:a16="http://schemas.microsoft.com/office/drawing/2014/main" id="{6EFF3F9F-BC38-46CB-BFA4-766C2297D1A6}"/>
              </a:ext>
            </a:extLst>
          </p:cNvPr>
          <p:cNvSpPr/>
          <p:nvPr/>
        </p:nvSpPr>
        <p:spPr>
          <a:xfrm rot="10426051" flipH="1">
            <a:off x="-636313" y="5047250"/>
            <a:ext cx="12968788" cy="1515215"/>
          </a:xfrm>
          <a:custGeom>
            <a:avLst/>
            <a:gdLst>
              <a:gd name="f0" fmla="val 10800000"/>
              <a:gd name="f1" fmla="val 5400000"/>
              <a:gd name="f2" fmla="val 16200000"/>
              <a:gd name="f3" fmla="val 180"/>
              <a:gd name="f4" fmla="val w"/>
              <a:gd name="f5" fmla="val h"/>
              <a:gd name="f6" fmla="val ss"/>
              <a:gd name="f7" fmla="val 0"/>
              <a:gd name="f8" fmla="*/ 5419351 1 1725033"/>
              <a:gd name="f9" fmla="+- 0 0 1"/>
              <a:gd name="f10" fmla="val 92"/>
              <a:gd name="f11" fmla="val 268"/>
              <a:gd name="f12" fmla="+- 0 0 -182"/>
              <a:gd name="f13" fmla="+- 0 0 -360"/>
              <a:gd name="f14" fmla="+- 0 0 -538"/>
              <a:gd name="f15" fmla="abs f4"/>
              <a:gd name="f16" fmla="abs f5"/>
              <a:gd name="f17" fmla="abs f6"/>
              <a:gd name="f18" fmla="+- 0 0 f10"/>
              <a:gd name="f19" fmla="+- 0 0 f11"/>
              <a:gd name="f20" fmla="*/ f12 f0 1"/>
              <a:gd name="f21" fmla="*/ f13 f0 1"/>
              <a:gd name="f22" fmla="*/ f14 f0 1"/>
              <a:gd name="f23" fmla="?: f15 f4 1"/>
              <a:gd name="f24" fmla="?: f16 f5 1"/>
              <a:gd name="f25" fmla="?: f17 f6 1"/>
              <a:gd name="f26" fmla="*/ f18 f0 1"/>
              <a:gd name="f27" fmla="*/ f19 f0 1"/>
              <a:gd name="f28" fmla="*/ f20 1 f3"/>
              <a:gd name="f29" fmla="*/ f21 1 f3"/>
              <a:gd name="f30" fmla="*/ f22 1 f3"/>
              <a:gd name="f31" fmla="*/ f23 1 21600"/>
              <a:gd name="f32" fmla="*/ f24 1 21600"/>
              <a:gd name="f33" fmla="*/ 21600 f23 1"/>
              <a:gd name="f34" fmla="*/ 21600 f24 1"/>
              <a:gd name="f35" fmla="*/ f26 1 f3"/>
              <a:gd name="f36" fmla="*/ f27 1 f3"/>
              <a:gd name="f37" fmla="+- f28 0 f1"/>
              <a:gd name="f38" fmla="+- f29 0 f1"/>
              <a:gd name="f39" fmla="+- f30 0 f1"/>
              <a:gd name="f40" fmla="min f32 f31"/>
              <a:gd name="f41" fmla="*/ f33 1 f25"/>
              <a:gd name="f42" fmla="*/ f34 1 f25"/>
              <a:gd name="f43" fmla="+- f35 0 f1"/>
              <a:gd name="f44" fmla="+- f36 0 f1"/>
              <a:gd name="f45" fmla="val f41"/>
              <a:gd name="f46" fmla="val f42"/>
              <a:gd name="f47" fmla="+- 0 0 f43"/>
              <a:gd name="f48" fmla="+- 0 0 f44"/>
              <a:gd name="f49" fmla="+- f46 0 f7"/>
              <a:gd name="f50" fmla="+- f45 0 f7"/>
              <a:gd name="f51" fmla="+- f48 0 f47"/>
              <a:gd name="f52" fmla="+- f47 f1 0"/>
              <a:gd name="f53" fmla="+- f48 f1 0"/>
              <a:gd name="f54" fmla="+- 21600000 0 f47"/>
              <a:gd name="f55" fmla="+- f1 0 f47"/>
              <a:gd name="f56" fmla="+- 27000000 0 f47"/>
              <a:gd name="f57" fmla="+- f0 0 f47"/>
              <a:gd name="f58" fmla="+- 32400000 0 f47"/>
              <a:gd name="f59" fmla="+- f2 0 f47"/>
              <a:gd name="f60" fmla="+- 37800000 0 f47"/>
              <a:gd name="f61" fmla="*/ f49 1 2"/>
              <a:gd name="f62" fmla="*/ f50 1 2"/>
              <a:gd name="f63" fmla="+- f51 21600000 0"/>
              <a:gd name="f64" fmla="?: f55 f55 f56"/>
              <a:gd name="f65" fmla="?: f57 f57 f58"/>
              <a:gd name="f66" fmla="?: f59 f59 f60"/>
              <a:gd name="f67" fmla="*/ f52 f8 1"/>
              <a:gd name="f68" fmla="*/ f53 f8 1"/>
              <a:gd name="f69" fmla="+- f7 f61 0"/>
              <a:gd name="f70" fmla="+- f7 f62 0"/>
              <a:gd name="f71" fmla="?: f51 f51 f63"/>
              <a:gd name="f72" fmla="*/ f67 1 f0"/>
              <a:gd name="f73" fmla="*/ f68 1 f0"/>
              <a:gd name="f74" fmla="*/ f62 f40 1"/>
              <a:gd name="f75" fmla="*/ f61 f40 1"/>
              <a:gd name="f76" fmla="+- f71 0 f54"/>
              <a:gd name="f77" fmla="+- f71 0 f64"/>
              <a:gd name="f78" fmla="+- f71 0 f65"/>
              <a:gd name="f79" fmla="+- f71 0 f66"/>
              <a:gd name="f80" fmla="+- 0 0 f72"/>
              <a:gd name="f81" fmla="+- 0 0 f73"/>
              <a:gd name="f82" fmla="*/ f70 f40 1"/>
              <a:gd name="f83" fmla="*/ f69 f40 1"/>
              <a:gd name="f84" fmla="+- 0 0 f80"/>
              <a:gd name="f85" fmla="+- 0 0 f81"/>
              <a:gd name="f86" fmla="*/ f84 f0 1"/>
              <a:gd name="f87" fmla="*/ f85 f0 1"/>
              <a:gd name="f88" fmla="*/ f86 1 f8"/>
              <a:gd name="f89" fmla="*/ f87 1 f8"/>
              <a:gd name="f90" fmla="+- f88 0 f1"/>
              <a:gd name="f91" fmla="+- f89 0 f1"/>
              <a:gd name="f92" fmla="sin 1 f90"/>
              <a:gd name="f93" fmla="cos 1 f90"/>
              <a:gd name="f94" fmla="sin 1 f91"/>
              <a:gd name="f95" fmla="cos 1 f91"/>
              <a:gd name="f96" fmla="+- 0 0 f92"/>
              <a:gd name="f97" fmla="+- 0 0 f93"/>
              <a:gd name="f98" fmla="+- 0 0 f94"/>
              <a:gd name="f99" fmla="+- 0 0 f95"/>
              <a:gd name="f100" fmla="+- 0 0 f96"/>
              <a:gd name="f101" fmla="+- 0 0 f97"/>
              <a:gd name="f102" fmla="+- 0 0 f98"/>
              <a:gd name="f103" fmla="+- 0 0 f99"/>
              <a:gd name="f104" fmla="val f100"/>
              <a:gd name="f105" fmla="val f101"/>
              <a:gd name="f106" fmla="val f102"/>
              <a:gd name="f107" fmla="val f103"/>
              <a:gd name="f108" fmla="*/ f104 f62 1"/>
              <a:gd name="f109" fmla="*/ f105 f61 1"/>
              <a:gd name="f110" fmla="*/ f106 f62 1"/>
              <a:gd name="f111" fmla="*/ f107 f61 1"/>
              <a:gd name="f112" fmla="+- 0 0 f109"/>
              <a:gd name="f113" fmla="+- 0 0 f108"/>
              <a:gd name="f114" fmla="+- 0 0 f111"/>
              <a:gd name="f115" fmla="+- 0 0 f110"/>
              <a:gd name="f116" fmla="+- 0 0 f112"/>
              <a:gd name="f117" fmla="+- 0 0 f113"/>
              <a:gd name="f118" fmla="+- 0 0 f114"/>
              <a:gd name="f119" fmla="+- 0 0 f115"/>
              <a:gd name="f120" fmla="at2 f116 f117"/>
              <a:gd name="f121" fmla="at2 f118 f119"/>
              <a:gd name="f122" fmla="+- f120 f1 0"/>
              <a:gd name="f123" fmla="+- f121 f1 0"/>
              <a:gd name="f124" fmla="*/ f122 f8 1"/>
              <a:gd name="f125" fmla="*/ f123 f8 1"/>
              <a:gd name="f126" fmla="*/ f124 1 f0"/>
              <a:gd name="f127" fmla="*/ f125 1 f0"/>
              <a:gd name="f128" fmla="+- 0 0 f126"/>
              <a:gd name="f129" fmla="+- 0 0 f127"/>
              <a:gd name="f130" fmla="val f128"/>
              <a:gd name="f131" fmla="val f129"/>
              <a:gd name="f132" fmla="+- 0 0 f130"/>
              <a:gd name="f133" fmla="+- 0 0 f131"/>
              <a:gd name="f134" fmla="*/ f132 f0 1"/>
              <a:gd name="f135" fmla="*/ f133 f0 1"/>
              <a:gd name="f136" fmla="*/ f134 1 f8"/>
              <a:gd name="f137" fmla="*/ f135 1 f8"/>
              <a:gd name="f138" fmla="+- f136 0 f1"/>
              <a:gd name="f139" fmla="+- f137 0 f1"/>
              <a:gd name="f140" fmla="+- f138 f1 0"/>
              <a:gd name="f141" fmla="+- f139 f1 0"/>
              <a:gd name="f142" fmla="*/ f140 f8 1"/>
              <a:gd name="f143" fmla="*/ f141 f8 1"/>
              <a:gd name="f144" fmla="*/ f142 1 f0"/>
              <a:gd name="f145" fmla="*/ f143 1 f0"/>
              <a:gd name="f146" fmla="+- 0 0 f144"/>
              <a:gd name="f147" fmla="+- 0 0 f145"/>
              <a:gd name="f148" fmla="+- 0 0 f146"/>
              <a:gd name="f149" fmla="+- 0 0 f147"/>
              <a:gd name="f150" fmla="*/ f148 f0 1"/>
              <a:gd name="f151" fmla="*/ f149 f0 1"/>
              <a:gd name="f152" fmla="*/ f150 1 f8"/>
              <a:gd name="f153" fmla="*/ f151 1 f8"/>
              <a:gd name="f154" fmla="+- f152 0 f1"/>
              <a:gd name="f155" fmla="+- f153 0 f1"/>
              <a:gd name="f156" fmla="cos 1 f154"/>
              <a:gd name="f157" fmla="sin 1 f154"/>
              <a:gd name="f158" fmla="cos 1 f155"/>
              <a:gd name="f159" fmla="sin 1 f155"/>
              <a:gd name="f160" fmla="+- 0 0 f156"/>
              <a:gd name="f161" fmla="+- 0 0 f157"/>
              <a:gd name="f162" fmla="+- 0 0 f158"/>
              <a:gd name="f163" fmla="+- 0 0 f159"/>
              <a:gd name="f164" fmla="+- 0 0 f160"/>
              <a:gd name="f165" fmla="+- 0 0 f161"/>
              <a:gd name="f166" fmla="+- 0 0 f162"/>
              <a:gd name="f167" fmla="+- 0 0 f163"/>
              <a:gd name="f168" fmla="val f164"/>
              <a:gd name="f169" fmla="val f165"/>
              <a:gd name="f170" fmla="val f166"/>
              <a:gd name="f171" fmla="val f167"/>
              <a:gd name="f172" fmla="+- 0 0 f168"/>
              <a:gd name="f173" fmla="+- 0 0 f169"/>
              <a:gd name="f174" fmla="+- 0 0 f170"/>
              <a:gd name="f175" fmla="+- 0 0 f171"/>
              <a:gd name="f176" fmla="*/ f9 f172 1"/>
              <a:gd name="f177" fmla="*/ f9 f173 1"/>
              <a:gd name="f178" fmla="*/ f9 f174 1"/>
              <a:gd name="f179" fmla="*/ f9 f175 1"/>
              <a:gd name="f180" fmla="*/ f176 f62 1"/>
              <a:gd name="f181" fmla="*/ f177 f61 1"/>
              <a:gd name="f182" fmla="*/ f178 f62 1"/>
              <a:gd name="f183" fmla="*/ f179 f61 1"/>
              <a:gd name="f184" fmla="+- f70 f180 0"/>
              <a:gd name="f185" fmla="+- f69 f181 0"/>
              <a:gd name="f186" fmla="+- f70 f182 0"/>
              <a:gd name="f187" fmla="+- f69 f183 0"/>
              <a:gd name="f188" fmla="max f184 f186"/>
              <a:gd name="f189" fmla="max f185 f187"/>
              <a:gd name="f190" fmla="min f184 f186"/>
              <a:gd name="f191" fmla="min f185 f187"/>
              <a:gd name="f192" fmla="*/ f184 f40 1"/>
              <a:gd name="f193" fmla="*/ f185 f40 1"/>
              <a:gd name="f194" fmla="*/ f186 f40 1"/>
              <a:gd name="f195" fmla="*/ f187 f40 1"/>
              <a:gd name="f196" fmla="?: f76 f45 f188"/>
              <a:gd name="f197" fmla="?: f77 f46 f189"/>
              <a:gd name="f198" fmla="?: f78 f7 f190"/>
              <a:gd name="f199" fmla="?: f79 f7 f191"/>
              <a:gd name="f200" fmla="*/ f198 f40 1"/>
              <a:gd name="f201" fmla="*/ f199 f40 1"/>
              <a:gd name="f202" fmla="*/ f196 f40 1"/>
              <a:gd name="f203" fmla="*/ f197 f40 1"/>
            </a:gdLst>
            <a:ahLst/>
            <a:cxnLst>
              <a:cxn ang="3cd4">
                <a:pos x="hc" y="t"/>
              </a:cxn>
              <a:cxn ang="0">
                <a:pos x="r" y="vc"/>
              </a:cxn>
              <a:cxn ang="cd4">
                <a:pos x="hc" y="b"/>
              </a:cxn>
              <a:cxn ang="cd2">
                <a:pos x="l" y="vc"/>
              </a:cxn>
              <a:cxn ang="f37">
                <a:pos x="f192" y="f193"/>
              </a:cxn>
              <a:cxn ang="f38">
                <a:pos x="f82" y="f83"/>
              </a:cxn>
              <a:cxn ang="f39">
                <a:pos x="f194" y="f195"/>
              </a:cxn>
            </a:cxnLst>
            <a:rect l="f200" t="f201" r="f202" b="f203"/>
            <a:pathLst>
              <a:path stroke="0">
                <a:moveTo>
                  <a:pt x="f192" y="f193"/>
                </a:moveTo>
                <a:arcTo wR="f74" hR="f75" stAng="f47" swAng="f71"/>
                <a:lnTo>
                  <a:pt x="f82" y="f83"/>
                </a:lnTo>
                <a:close/>
              </a:path>
              <a:path fill="none">
                <a:moveTo>
                  <a:pt x="f192" y="f193"/>
                </a:moveTo>
                <a:arcTo wR="f74" hR="f75" stAng="f47" swAng="f71"/>
              </a:path>
            </a:pathLst>
          </a:custGeom>
          <a:noFill/>
          <a:ln w="28575" cap="flat">
            <a:solidFill>
              <a:srgbClr val="92D05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alibri"/>
            </a:endParaRPr>
          </a:p>
        </p:txBody>
      </p:sp>
      <p:sp>
        <p:nvSpPr>
          <p:cNvPr id="10" name="Content Placeholder 6">
            <a:extLst>
              <a:ext uri="{FF2B5EF4-FFF2-40B4-BE49-F238E27FC236}">
                <a16:creationId xmlns:a16="http://schemas.microsoft.com/office/drawing/2014/main" id="{5B133A48-EA41-42D3-B52A-B756D59D3826}"/>
              </a:ext>
            </a:extLst>
          </p:cNvPr>
          <p:cNvSpPr txBox="1">
            <a:spLocks noGrp="1"/>
          </p:cNvSpPr>
          <p:nvPr>
            <p:ph idx="1"/>
          </p:nvPr>
        </p:nvSpPr>
        <p:spPr>
          <a:xfrm>
            <a:off x="590281" y="392396"/>
            <a:ext cx="10515600" cy="2610593"/>
          </a:xfrm>
        </p:spPr>
        <p:txBody>
          <a:bodyPr anchorCtr="1"/>
          <a:lstStyle/>
          <a:p>
            <a:pPr marL="0" lvl="0" indent="0" algn="ctr">
              <a:buNone/>
            </a:pPr>
            <a:r>
              <a:rPr lang="en-US" sz="4400" b="1" dirty="0"/>
              <a:t>Bar Modelling Policy: </a:t>
            </a:r>
          </a:p>
          <a:p>
            <a:pPr marL="0" lvl="0" indent="0" algn="ctr">
              <a:buNone/>
            </a:pPr>
            <a:r>
              <a:rPr lang="en-US" sz="4400" dirty="0"/>
              <a:t>Progression from EYFS to Year 6</a:t>
            </a:r>
            <a:endParaRPr lang="en-US" sz="3600" dirty="0"/>
          </a:p>
        </p:txBody>
      </p:sp>
      <p:pic>
        <p:nvPicPr>
          <p:cNvPr id="4" name="Picture 3">
            <a:extLst>
              <a:ext uri="{FF2B5EF4-FFF2-40B4-BE49-F238E27FC236}">
                <a16:creationId xmlns:a16="http://schemas.microsoft.com/office/drawing/2014/main" id="{432CD655-F23B-4AC2-8627-437BE00B9800}"/>
              </a:ext>
            </a:extLst>
          </p:cNvPr>
          <p:cNvPicPr>
            <a:picLocks noChangeAspect="1"/>
          </p:cNvPicPr>
          <p:nvPr/>
        </p:nvPicPr>
        <p:blipFill>
          <a:blip r:embed="rId3"/>
          <a:stretch>
            <a:fillRect/>
          </a:stretch>
        </p:blipFill>
        <p:spPr>
          <a:xfrm rot="20986540">
            <a:off x="313116" y="1943864"/>
            <a:ext cx="2930586" cy="2194574"/>
          </a:xfrm>
          <a:prstGeom prst="rect">
            <a:avLst/>
          </a:prstGeom>
        </p:spPr>
      </p:pic>
      <p:pic>
        <p:nvPicPr>
          <p:cNvPr id="13" name="Picture 12">
            <a:extLst>
              <a:ext uri="{FF2B5EF4-FFF2-40B4-BE49-F238E27FC236}">
                <a16:creationId xmlns:a16="http://schemas.microsoft.com/office/drawing/2014/main" id="{FF43BBD0-1111-4299-8C0A-FF0EB843D889}"/>
              </a:ext>
            </a:extLst>
          </p:cNvPr>
          <p:cNvPicPr>
            <a:picLocks noChangeAspect="1"/>
          </p:cNvPicPr>
          <p:nvPr/>
        </p:nvPicPr>
        <p:blipFill>
          <a:blip r:embed="rId4"/>
          <a:stretch>
            <a:fillRect/>
          </a:stretch>
        </p:blipFill>
        <p:spPr>
          <a:xfrm>
            <a:off x="1432986" y="3592094"/>
            <a:ext cx="3993078" cy="2944476"/>
          </a:xfrm>
          <a:prstGeom prst="rect">
            <a:avLst/>
          </a:prstGeom>
        </p:spPr>
      </p:pic>
      <p:pic>
        <p:nvPicPr>
          <p:cNvPr id="15" name="Picture 14">
            <a:extLst>
              <a:ext uri="{FF2B5EF4-FFF2-40B4-BE49-F238E27FC236}">
                <a16:creationId xmlns:a16="http://schemas.microsoft.com/office/drawing/2014/main" id="{2E498E3C-7629-4FA6-8F78-675A7C3ABC90}"/>
              </a:ext>
            </a:extLst>
          </p:cNvPr>
          <p:cNvPicPr>
            <a:picLocks noChangeAspect="1"/>
          </p:cNvPicPr>
          <p:nvPr/>
        </p:nvPicPr>
        <p:blipFill>
          <a:blip r:embed="rId5"/>
          <a:stretch>
            <a:fillRect/>
          </a:stretch>
        </p:blipFill>
        <p:spPr>
          <a:xfrm>
            <a:off x="4098564" y="1900243"/>
            <a:ext cx="3552337" cy="2639741"/>
          </a:xfrm>
          <a:prstGeom prst="rect">
            <a:avLst/>
          </a:prstGeom>
        </p:spPr>
      </p:pic>
      <p:pic>
        <p:nvPicPr>
          <p:cNvPr id="17" name="Picture 16">
            <a:extLst>
              <a:ext uri="{FF2B5EF4-FFF2-40B4-BE49-F238E27FC236}">
                <a16:creationId xmlns:a16="http://schemas.microsoft.com/office/drawing/2014/main" id="{9979BCCD-A7AB-424E-9A06-6293ECD45983}"/>
              </a:ext>
            </a:extLst>
          </p:cNvPr>
          <p:cNvPicPr>
            <a:picLocks noChangeAspect="1"/>
          </p:cNvPicPr>
          <p:nvPr/>
        </p:nvPicPr>
        <p:blipFill>
          <a:blip r:embed="rId6"/>
          <a:stretch>
            <a:fillRect/>
          </a:stretch>
        </p:blipFill>
        <p:spPr>
          <a:xfrm>
            <a:off x="6012643" y="3885459"/>
            <a:ext cx="3552338" cy="2651111"/>
          </a:xfrm>
          <a:prstGeom prst="rect">
            <a:avLst/>
          </a:prstGeom>
        </p:spPr>
      </p:pic>
      <p:pic>
        <p:nvPicPr>
          <p:cNvPr id="19" name="Picture 18">
            <a:extLst>
              <a:ext uri="{FF2B5EF4-FFF2-40B4-BE49-F238E27FC236}">
                <a16:creationId xmlns:a16="http://schemas.microsoft.com/office/drawing/2014/main" id="{2E431B5A-A00C-41BD-AA54-24ED6B980D0C}"/>
              </a:ext>
            </a:extLst>
          </p:cNvPr>
          <p:cNvPicPr>
            <a:picLocks noChangeAspect="1"/>
          </p:cNvPicPr>
          <p:nvPr/>
        </p:nvPicPr>
        <p:blipFill>
          <a:blip r:embed="rId7"/>
          <a:stretch>
            <a:fillRect/>
          </a:stretch>
        </p:blipFill>
        <p:spPr>
          <a:xfrm>
            <a:off x="8237480" y="1883577"/>
            <a:ext cx="3551759" cy="2641244"/>
          </a:xfrm>
          <a:prstGeom prst="rect">
            <a:avLst/>
          </a:prstGeom>
        </p:spPr>
      </p:pic>
      <p:pic>
        <p:nvPicPr>
          <p:cNvPr id="20" name="Picture 19">
            <a:extLst>
              <a:ext uri="{FF2B5EF4-FFF2-40B4-BE49-F238E27FC236}">
                <a16:creationId xmlns:a16="http://schemas.microsoft.com/office/drawing/2014/main" id="{F50ACF9E-E28E-4547-A22B-51009CDA7A9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759014" y="5870813"/>
            <a:ext cx="1209361" cy="77158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2596" y="2420986"/>
            <a:ext cx="8229600" cy="2831537"/>
          </a:xfrm>
        </p:spPr>
        <p:txBody>
          <a:bodyPr>
            <a:normAutofit/>
          </a:bodyPr>
          <a:lstStyle/>
          <a:p>
            <a:pPr algn="ctr"/>
            <a:r>
              <a:rPr lang="en-GB" sz="6000" b="1" dirty="0"/>
              <a:t>Bar Modelling Policy</a:t>
            </a:r>
            <a:br>
              <a:rPr lang="en-GB" dirty="0"/>
            </a:br>
            <a:r>
              <a:rPr lang="en-GB" sz="3600" dirty="0"/>
              <a:t>Teaching children to visualise problems:</a:t>
            </a:r>
            <a:br>
              <a:rPr lang="en-GB" sz="3600" dirty="0"/>
            </a:br>
            <a:r>
              <a:rPr lang="en-GB" sz="3600" dirty="0"/>
              <a:t>Progression from EYFS to Year 6</a:t>
            </a:r>
            <a:br>
              <a:rPr lang="en-GB" dirty="0"/>
            </a:b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6896" y="479164"/>
            <a:ext cx="3294530"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a:extLst>
              <a:ext uri="{FF2B5EF4-FFF2-40B4-BE49-F238E27FC236}">
                <a16:creationId xmlns:a16="http://schemas.microsoft.com/office/drawing/2014/main" id="{4BB13F5E-8E0F-4EB1-B7F6-F87F93F7B8E6}"/>
              </a:ext>
            </a:extLst>
          </p:cNvPr>
          <p:cNvSpPr/>
          <p:nvPr/>
        </p:nvSpPr>
        <p:spPr>
          <a:xfrm>
            <a:off x="501445" y="131732"/>
            <a:ext cx="11194025" cy="6611968"/>
          </a:xfrm>
          <a:prstGeom prst="rect">
            <a:avLst/>
          </a:prstGeom>
          <a:noFill/>
          <a:ln w="571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B91D19CF-FF5E-4016-A4C8-DC19B01A40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44716" y="5029339"/>
            <a:ext cx="1894688" cy="1208828"/>
          </a:xfrm>
          <a:prstGeom prst="rect">
            <a:avLst/>
          </a:prstGeom>
        </p:spPr>
      </p:pic>
      <p:sp>
        <p:nvSpPr>
          <p:cNvPr id="3" name="TextBox 2">
            <a:extLst>
              <a:ext uri="{FF2B5EF4-FFF2-40B4-BE49-F238E27FC236}">
                <a16:creationId xmlns:a16="http://schemas.microsoft.com/office/drawing/2014/main" id="{2C49D3C7-A240-4E13-8F90-75A068659435}"/>
              </a:ext>
            </a:extLst>
          </p:cNvPr>
          <p:cNvSpPr txBox="1"/>
          <p:nvPr/>
        </p:nvSpPr>
        <p:spPr>
          <a:xfrm>
            <a:off x="2009804" y="5634950"/>
            <a:ext cx="6334912" cy="369332"/>
          </a:xfrm>
          <a:prstGeom prst="rect">
            <a:avLst/>
          </a:prstGeom>
          <a:noFill/>
        </p:spPr>
        <p:txBody>
          <a:bodyPr wrap="square" rtlCol="0">
            <a:spAutoFit/>
          </a:bodyPr>
          <a:lstStyle/>
          <a:p>
            <a:r>
              <a:rPr lang="en-GB" dirty="0"/>
              <a:t>Adopted by the RISE Multi-Academy Trust family of schools.</a:t>
            </a:r>
          </a:p>
        </p:txBody>
      </p:sp>
    </p:spTree>
    <p:extLst>
      <p:ext uri="{BB962C8B-B14F-4D97-AF65-F5344CB8AC3E}">
        <p14:creationId xmlns:p14="http://schemas.microsoft.com/office/powerpoint/2010/main" val="3938410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5010EB7-591F-4E2D-A909-0559CB58ED29}"/>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689743827"/>
              </p:ext>
            </p:extLst>
          </p:nvPr>
        </p:nvGraphicFramePr>
        <p:xfrm>
          <a:off x="506437" y="1072661"/>
          <a:ext cx="11169748" cy="5632616"/>
        </p:xfrm>
        <a:graphic>
          <a:graphicData uri="http://schemas.openxmlformats.org/drawingml/2006/table">
            <a:tbl>
              <a:tblPr firstRow="1" bandRow="1">
                <a:tableStyleId>{5940675A-B579-460E-94D1-54222C63F5DA}</a:tableStyleId>
              </a:tblPr>
              <a:tblGrid>
                <a:gridCol w="1129680">
                  <a:extLst>
                    <a:ext uri="{9D8B030D-6E8A-4147-A177-3AD203B41FA5}">
                      <a16:colId xmlns:a16="http://schemas.microsoft.com/office/drawing/2014/main" val="20000"/>
                    </a:ext>
                  </a:extLst>
                </a:gridCol>
                <a:gridCol w="3078534">
                  <a:extLst>
                    <a:ext uri="{9D8B030D-6E8A-4147-A177-3AD203B41FA5}">
                      <a16:colId xmlns:a16="http://schemas.microsoft.com/office/drawing/2014/main" val="1303380182"/>
                    </a:ext>
                  </a:extLst>
                </a:gridCol>
                <a:gridCol w="3360006">
                  <a:extLst>
                    <a:ext uri="{9D8B030D-6E8A-4147-A177-3AD203B41FA5}">
                      <a16:colId xmlns:a16="http://schemas.microsoft.com/office/drawing/2014/main" val="20001"/>
                    </a:ext>
                  </a:extLst>
                </a:gridCol>
                <a:gridCol w="3601528">
                  <a:extLst>
                    <a:ext uri="{9D8B030D-6E8A-4147-A177-3AD203B41FA5}">
                      <a16:colId xmlns:a16="http://schemas.microsoft.com/office/drawing/2014/main" val="20002"/>
                    </a:ext>
                  </a:extLst>
                </a:gridCol>
              </a:tblGrid>
              <a:tr h="420536">
                <a:tc>
                  <a:txBody>
                    <a:bodyPr/>
                    <a:lstStyle/>
                    <a:p>
                      <a:pPr algn="ctr"/>
                      <a:endParaRPr lang="en-GB" b="1" dirty="0">
                        <a:solidFill>
                          <a:schemeClr val="bg1"/>
                        </a:solidFill>
                      </a:endParaRPr>
                    </a:p>
                  </a:txBody>
                  <a:tcPr>
                    <a:solidFill>
                      <a:srgbClr val="92D050"/>
                    </a:solidFill>
                  </a:tcPr>
                </a:tc>
                <a:tc>
                  <a:txBody>
                    <a:bodyPr/>
                    <a:lstStyle/>
                    <a:p>
                      <a:pPr algn="ctr"/>
                      <a:r>
                        <a:rPr lang="en-GB" b="1" dirty="0">
                          <a:solidFill>
                            <a:schemeClr val="bg1"/>
                          </a:solidFill>
                        </a:rPr>
                        <a:t>Concrete</a:t>
                      </a:r>
                    </a:p>
                  </a:txBody>
                  <a:tcPr>
                    <a:solidFill>
                      <a:srgbClr val="92D050"/>
                    </a:solidFill>
                  </a:tcPr>
                </a:tc>
                <a:tc>
                  <a:txBody>
                    <a:bodyPr/>
                    <a:lstStyle/>
                    <a:p>
                      <a:pPr algn="ctr"/>
                      <a:r>
                        <a:rPr lang="en-GB" b="1" dirty="0">
                          <a:solidFill>
                            <a:schemeClr val="bg1"/>
                          </a:solidFill>
                        </a:rPr>
                        <a:t>Pictorial</a:t>
                      </a:r>
                    </a:p>
                  </a:txBody>
                  <a:tcPr>
                    <a:solidFill>
                      <a:srgbClr val="92D050"/>
                    </a:solidFill>
                  </a:tcPr>
                </a:tc>
                <a:tc>
                  <a:txBody>
                    <a:bodyPr/>
                    <a:lstStyle/>
                    <a:p>
                      <a:pPr algn="ctr"/>
                      <a:r>
                        <a:rPr lang="en-GB" b="1" dirty="0">
                          <a:solidFill>
                            <a:schemeClr val="bg1"/>
                          </a:solidFill>
                        </a:rPr>
                        <a:t>Show me…</a:t>
                      </a:r>
                    </a:p>
                  </a:txBody>
                  <a:tcPr>
                    <a:solidFill>
                      <a:srgbClr val="92D050"/>
                    </a:solidFill>
                  </a:tcPr>
                </a:tc>
                <a:extLst>
                  <a:ext uri="{0D108BD9-81ED-4DB2-BD59-A6C34878D82A}">
                    <a16:rowId xmlns:a16="http://schemas.microsoft.com/office/drawing/2014/main" val="10000"/>
                  </a:ext>
                </a:extLst>
              </a:tr>
              <a:tr h="2178742">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EYFS</a:t>
                      </a:r>
                      <a:endParaRPr lang="en-GB" sz="1800" kern="1200" dirty="0">
                        <a:solidFill>
                          <a:schemeClr val="tx1"/>
                        </a:solidFill>
                        <a:effectLst/>
                        <a:latin typeface="+mn-lt"/>
                        <a:ea typeface="+mn-ea"/>
                        <a:cs typeface="+mn-cs"/>
                      </a:endParaRPr>
                    </a:p>
                  </a:txBody>
                  <a:tcPr/>
                </a:tc>
                <a:tc>
                  <a:txBody>
                    <a:bodyPr/>
                    <a:lstStyle/>
                    <a:p>
                      <a:endParaRPr lang="en-GB" sz="1100" u="sng" baseline="0" dirty="0"/>
                    </a:p>
                    <a:p>
                      <a:r>
                        <a:rPr lang="en-GB" sz="1100" u="sng" baseline="0" dirty="0"/>
                        <a:t>Concrete - Real Objects</a:t>
                      </a:r>
                    </a:p>
                    <a:p>
                      <a:endParaRPr lang="en-GB" sz="11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sng"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sng"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sng" baseline="0" dirty="0"/>
                    </a:p>
                    <a:p>
                      <a:endParaRPr lang="en-GB"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r>
                        <a:rPr lang="en-GB" sz="1100" kern="1200" dirty="0">
                          <a:solidFill>
                            <a:schemeClr val="tx1"/>
                          </a:solidFill>
                          <a:effectLst/>
                          <a:latin typeface="+mn-lt"/>
                          <a:ea typeface="+mn-ea"/>
                          <a:cs typeface="+mn-cs"/>
                        </a:rPr>
                        <a:t>It is important that children start with real concrete objects, matching the items within the problem, by arranging them into a line and then onto a bar.</a:t>
                      </a:r>
                      <a:endParaRPr lang="en-GB" sz="1100" i="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txBody>
                  <a:tcPr/>
                </a:tc>
                <a:tc>
                  <a:txBody>
                    <a:bodyPr/>
                    <a:lstStyle/>
                    <a:p>
                      <a:endParaRPr lang="en-GB" sz="1100" u="sng"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r>
                        <a:rPr lang="en-GB" sz="1100" baseline="0" dirty="0"/>
                        <a:t>Children progress to using pictures of objects and are encouraged to draw their own on empty bars.  This resource is helpful for lining objects up, facilitating counting and maintaining a consistent size so that comparisons between amounts are easier to make.</a:t>
                      </a:r>
                    </a:p>
                  </a:txBody>
                  <a:tcPr/>
                </a:tc>
                <a:tc rowSpan="2">
                  <a:txBody>
                    <a:bodyPr/>
                    <a:lstStyle/>
                    <a:p>
                      <a:endParaRPr lang="en-GB" sz="1100" b="1" u="none" kern="1200" dirty="0">
                        <a:solidFill>
                          <a:schemeClr val="tx1"/>
                        </a:solidFill>
                        <a:effectLst/>
                        <a:latin typeface="+mn-lt"/>
                        <a:ea typeface="+mn-ea"/>
                        <a:cs typeface="+mn-cs"/>
                      </a:endParaRPr>
                    </a:p>
                    <a:p>
                      <a:r>
                        <a:rPr lang="en-GB" sz="1100" u="sng" kern="1200" dirty="0">
                          <a:solidFill>
                            <a:schemeClr val="tx1"/>
                          </a:solidFill>
                          <a:effectLst/>
                          <a:latin typeface="+mn-lt"/>
                          <a:ea typeface="+mn-ea"/>
                          <a:cs typeface="+mn-cs"/>
                        </a:rPr>
                        <a:t>Examples</a:t>
                      </a:r>
                    </a:p>
                    <a:p>
                      <a:endParaRPr lang="en-GB" sz="1100" u="none" kern="1200" dirty="0">
                        <a:solidFill>
                          <a:schemeClr val="tx1"/>
                        </a:solidFill>
                        <a:effectLst/>
                        <a:latin typeface="+mn-lt"/>
                        <a:ea typeface="+mn-ea"/>
                        <a:cs typeface="+mn-cs"/>
                      </a:endParaRPr>
                    </a:p>
                    <a:p>
                      <a:pPr>
                        <a:buFont typeface="Arial" pitchFamily="34" charset="0"/>
                        <a:buChar char="•"/>
                      </a:pPr>
                      <a:r>
                        <a:rPr lang="en-GB" sz="1100" dirty="0"/>
                        <a:t>There are six glasses of apple juice</a:t>
                      </a:r>
                    </a:p>
                    <a:p>
                      <a:pPr>
                        <a:buFont typeface="Arial" pitchFamily="34" charset="0"/>
                        <a:buNone/>
                      </a:pPr>
                      <a:endParaRPr lang="en-GB" sz="1100" dirty="0"/>
                    </a:p>
                    <a:p>
                      <a:pPr>
                        <a:buFont typeface="Arial" pitchFamily="34" charset="0"/>
                        <a:buNone/>
                      </a:pPr>
                      <a:endParaRPr lang="en-GB" sz="1100" dirty="0"/>
                    </a:p>
                    <a:p>
                      <a:pPr>
                        <a:buFont typeface="Arial" pitchFamily="34" charset="0"/>
                        <a:buNone/>
                      </a:pPr>
                      <a:endParaRPr lang="en-GB" sz="1100" dirty="0"/>
                    </a:p>
                    <a:p>
                      <a:pPr>
                        <a:buFont typeface="Arial" pitchFamily="34" charset="0"/>
                        <a:buChar char="•"/>
                      </a:pPr>
                      <a:r>
                        <a:rPr lang="en-GB" sz="1100" dirty="0"/>
                        <a:t>Hannah has more than five friends</a:t>
                      </a:r>
                    </a:p>
                    <a:p>
                      <a:pPr>
                        <a:buFont typeface="Arial" pitchFamily="34" charset="0"/>
                        <a:buNone/>
                      </a:pPr>
                      <a:endParaRPr lang="en-GB" sz="1100" dirty="0"/>
                    </a:p>
                    <a:p>
                      <a:pPr>
                        <a:buFont typeface="Arial" pitchFamily="34" charset="0"/>
                        <a:buNone/>
                      </a:pPr>
                      <a:endParaRPr lang="en-GB" sz="1100" dirty="0"/>
                    </a:p>
                    <a:p>
                      <a:pPr>
                        <a:buFont typeface="Arial" pitchFamily="34" charset="0"/>
                        <a:buNone/>
                      </a:pPr>
                      <a:endParaRPr lang="en-GB" sz="1100" dirty="0"/>
                    </a:p>
                    <a:p>
                      <a:pPr>
                        <a:buFont typeface="Arial" pitchFamily="34" charset="0"/>
                        <a:buNone/>
                      </a:pPr>
                      <a:endParaRPr lang="en-GB" sz="1100" dirty="0"/>
                    </a:p>
                    <a:p>
                      <a:pPr>
                        <a:buFont typeface="Arial" pitchFamily="34" charset="0"/>
                        <a:buChar char="•"/>
                      </a:pPr>
                      <a:r>
                        <a:rPr lang="en-GB" sz="1100" dirty="0"/>
                        <a:t>Sam has more conkers than Tom</a:t>
                      </a:r>
                    </a:p>
                    <a:p>
                      <a:pPr>
                        <a:buFont typeface="Arial" pitchFamily="34" charset="0"/>
                        <a:buChar char="•"/>
                      </a:pPr>
                      <a:endParaRPr lang="en-GB" sz="1100" dirty="0"/>
                    </a:p>
                    <a:p>
                      <a:pPr>
                        <a:buFont typeface="Arial" pitchFamily="34" charset="0"/>
                        <a:buNone/>
                      </a:pPr>
                      <a:r>
                        <a:rPr lang="en-GB" sz="1100" dirty="0"/>
                        <a:t>“Sam”</a:t>
                      </a:r>
                    </a:p>
                    <a:p>
                      <a:endParaRPr lang="en-GB" sz="1100" u="none" kern="1200" dirty="0">
                        <a:solidFill>
                          <a:schemeClr val="tx1"/>
                        </a:solidFill>
                        <a:effectLst/>
                        <a:latin typeface="+mn-lt"/>
                        <a:ea typeface="+mn-ea"/>
                        <a:cs typeface="+mn-cs"/>
                      </a:endParaRPr>
                    </a:p>
                    <a:p>
                      <a:endParaRPr lang="en-GB" sz="1100" u="none" kern="1200" dirty="0">
                        <a:solidFill>
                          <a:schemeClr val="tx1"/>
                        </a:solidFill>
                        <a:effectLst/>
                        <a:latin typeface="+mn-lt"/>
                        <a:ea typeface="+mn-ea"/>
                        <a:cs typeface="+mn-cs"/>
                      </a:endParaRPr>
                    </a:p>
                    <a:p>
                      <a:endParaRPr lang="en-GB" sz="1100" u="none" kern="1200" dirty="0">
                        <a:solidFill>
                          <a:schemeClr val="tx1"/>
                        </a:solidFill>
                        <a:effectLst/>
                        <a:latin typeface="+mn-lt"/>
                        <a:ea typeface="+mn-ea"/>
                        <a:cs typeface="+mn-cs"/>
                      </a:endParaRPr>
                    </a:p>
                    <a:p>
                      <a:endParaRPr lang="en-GB" sz="1100" u="none" kern="1200" dirty="0">
                        <a:solidFill>
                          <a:schemeClr val="tx1"/>
                        </a:solidFill>
                        <a:effectLst/>
                        <a:latin typeface="+mn-lt"/>
                        <a:ea typeface="+mn-ea"/>
                        <a:cs typeface="+mn-cs"/>
                      </a:endParaRPr>
                    </a:p>
                    <a:p>
                      <a:r>
                        <a:rPr lang="en-GB" sz="1100" u="none" kern="1200" dirty="0">
                          <a:solidFill>
                            <a:schemeClr val="tx1"/>
                          </a:solidFill>
                          <a:effectLst/>
                          <a:latin typeface="+mn-lt"/>
                          <a:ea typeface="+mn-ea"/>
                          <a:cs typeface="+mn-cs"/>
                        </a:rPr>
                        <a:t>“Tom”</a:t>
                      </a:r>
                    </a:p>
                    <a:p>
                      <a:endParaRPr lang="en-GB" sz="1100" u="none" kern="1200" dirty="0">
                        <a:solidFill>
                          <a:schemeClr val="tx1"/>
                        </a:solidFill>
                        <a:effectLst/>
                        <a:latin typeface="+mn-lt"/>
                        <a:ea typeface="+mn-ea"/>
                        <a:cs typeface="+mn-cs"/>
                      </a:endParaRPr>
                    </a:p>
                  </a:txBody>
                  <a:tcPr/>
                </a:tc>
                <a:extLst>
                  <a:ext uri="{0D108BD9-81ED-4DB2-BD59-A6C34878D82A}">
                    <a16:rowId xmlns:a16="http://schemas.microsoft.com/office/drawing/2014/main" val="10001"/>
                  </a:ext>
                </a:extLst>
              </a:tr>
              <a:tr h="2155244">
                <a:tc>
                  <a:txBody>
                    <a:bodyPr/>
                    <a:lstStyle/>
                    <a:p>
                      <a:endParaRPr lang="en-GB" sz="900" kern="1200" dirty="0">
                        <a:solidFill>
                          <a:schemeClr val="tx1"/>
                        </a:solidFill>
                        <a:effectLst/>
                        <a:latin typeface="+mn-lt"/>
                        <a:ea typeface="+mn-ea"/>
                        <a:cs typeface="+mn-cs"/>
                      </a:endParaRPr>
                    </a:p>
                  </a:txBody>
                  <a:tcPr/>
                </a:tc>
                <a:tc>
                  <a:txBody>
                    <a:bodyPr/>
                    <a:lstStyle/>
                    <a:p>
                      <a:endParaRPr lang="en-GB" sz="11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sng" kern="1200" baseline="0" dirty="0">
                          <a:solidFill>
                            <a:schemeClr val="tx1"/>
                          </a:solidFill>
                          <a:effectLst/>
                          <a:latin typeface="+mn-lt"/>
                          <a:ea typeface="+mn-ea"/>
                          <a:cs typeface="+mn-cs"/>
                        </a:rPr>
                        <a:t>Concrete - Iconic Objects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t>Children begin to understand that any object can be represented using counting equipment (e.g. cubes, counters).</a:t>
                      </a:r>
                    </a:p>
                    <a:p>
                      <a:endParaRPr lang="en-GB" sz="1100" kern="1200" dirty="0">
                        <a:solidFill>
                          <a:schemeClr val="tx1"/>
                        </a:solidFill>
                        <a:effectLst/>
                        <a:latin typeface="+mn-lt"/>
                        <a:ea typeface="+mn-ea"/>
                        <a:cs typeface="+mn-cs"/>
                      </a:endParaRPr>
                    </a:p>
                  </a:txBody>
                  <a:tcPr/>
                </a:tc>
                <a:tc>
                  <a:txBody>
                    <a:bodyPr/>
                    <a:lstStyle/>
                    <a:p>
                      <a:endParaRPr lang="en-GB" sz="1100" u="sng"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r>
                        <a:rPr lang="en-GB" sz="1100" baseline="0" dirty="0"/>
                        <a:t>Some children will progress to understanding that any mark can represent an object and will use the empty bars to create increasingly abstract representations of a problem.</a:t>
                      </a:r>
                    </a:p>
                  </a:txBody>
                  <a:tcP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900" kern="1200" dirty="0">
                        <a:solidFill>
                          <a:schemeClr val="tx1"/>
                        </a:solidFill>
                        <a:effectLst/>
                        <a:latin typeface="+mn-lt"/>
                        <a:ea typeface="+mn-ea"/>
                        <a:cs typeface="+mn-cs"/>
                      </a:endParaRPr>
                    </a:p>
                  </a:txBody>
                  <a:tcPr/>
                </a:tc>
                <a:extLst>
                  <a:ext uri="{0D108BD9-81ED-4DB2-BD59-A6C34878D82A}">
                    <a16:rowId xmlns:a16="http://schemas.microsoft.com/office/drawing/2014/main" val="2002846723"/>
                  </a:ext>
                </a:extLst>
              </a:tr>
            </a:tbl>
          </a:graphicData>
        </a:graphic>
      </p:graphicFrame>
      <p:graphicFrame>
        <p:nvGraphicFramePr>
          <p:cNvPr id="5" name="Diagram 4">
            <a:extLst>
              <a:ext uri="{FF2B5EF4-FFF2-40B4-BE49-F238E27FC236}">
                <a16:creationId xmlns:a16="http://schemas.microsoft.com/office/drawing/2014/main" id="{2A60265A-26A4-483C-8AC5-4902DCA1A790}"/>
              </a:ext>
            </a:extLst>
          </p:cNvPr>
          <p:cNvGraphicFramePr/>
          <p:nvPr>
            <p:extLst>
              <p:ext uri="{D42A27DB-BD31-4B8C-83A1-F6EECF244321}">
                <p14:modId xmlns:p14="http://schemas.microsoft.com/office/powerpoint/2010/main" val="3337232479"/>
              </p:ext>
            </p:extLst>
          </p:nvPr>
        </p:nvGraphicFramePr>
        <p:xfrm>
          <a:off x="1667508" y="16384"/>
          <a:ext cx="8856984" cy="879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A07BF31D-FA7D-40AA-87A6-A25085E0E56D}"/>
              </a:ext>
            </a:extLst>
          </p:cNvPr>
          <p:cNvPicPr>
            <a:picLocks noChangeAspect="1"/>
          </p:cNvPicPr>
          <p:nvPr/>
        </p:nvPicPr>
        <p:blipFill rotWithShape="1">
          <a:blip r:embed="rId8"/>
          <a:srcRect l="20862" t="35994" r="24013" b="32008"/>
          <a:stretch/>
        </p:blipFill>
        <p:spPr>
          <a:xfrm>
            <a:off x="2115668" y="1931983"/>
            <a:ext cx="1728192" cy="564011"/>
          </a:xfrm>
          <a:prstGeom prst="rect">
            <a:avLst/>
          </a:prstGeom>
        </p:spPr>
      </p:pic>
      <p:pic>
        <p:nvPicPr>
          <p:cNvPr id="7" name="Picture 6">
            <a:extLst>
              <a:ext uri="{FF2B5EF4-FFF2-40B4-BE49-F238E27FC236}">
                <a16:creationId xmlns:a16="http://schemas.microsoft.com/office/drawing/2014/main" id="{310B57A0-BBDC-4F84-8397-1ED880329452}"/>
              </a:ext>
            </a:extLst>
          </p:cNvPr>
          <p:cNvPicPr>
            <a:picLocks noChangeAspect="1"/>
          </p:cNvPicPr>
          <p:nvPr/>
        </p:nvPicPr>
        <p:blipFill>
          <a:blip r:embed="rId9"/>
          <a:stretch>
            <a:fillRect/>
          </a:stretch>
        </p:blipFill>
        <p:spPr>
          <a:xfrm>
            <a:off x="5384551" y="4389741"/>
            <a:ext cx="1757346" cy="623701"/>
          </a:xfrm>
          <a:prstGeom prst="rect">
            <a:avLst/>
          </a:prstGeom>
        </p:spPr>
      </p:pic>
      <p:pic>
        <p:nvPicPr>
          <p:cNvPr id="8" name="Picture 7">
            <a:extLst>
              <a:ext uri="{FF2B5EF4-FFF2-40B4-BE49-F238E27FC236}">
                <a16:creationId xmlns:a16="http://schemas.microsoft.com/office/drawing/2014/main" id="{A73507FF-7547-4B32-A4DD-F2F0FAE91D3E}"/>
              </a:ext>
            </a:extLst>
          </p:cNvPr>
          <p:cNvPicPr>
            <a:picLocks noChangeAspect="1"/>
          </p:cNvPicPr>
          <p:nvPr/>
        </p:nvPicPr>
        <p:blipFill>
          <a:blip r:embed="rId10"/>
          <a:stretch>
            <a:fillRect/>
          </a:stretch>
        </p:blipFill>
        <p:spPr>
          <a:xfrm>
            <a:off x="1958046" y="2579263"/>
            <a:ext cx="2129681" cy="572222"/>
          </a:xfrm>
          <a:prstGeom prst="rect">
            <a:avLst/>
          </a:prstGeom>
        </p:spPr>
      </p:pic>
      <p:pic>
        <p:nvPicPr>
          <p:cNvPr id="11" name="Picture 10">
            <a:extLst>
              <a:ext uri="{FF2B5EF4-FFF2-40B4-BE49-F238E27FC236}">
                <a16:creationId xmlns:a16="http://schemas.microsoft.com/office/drawing/2014/main" id="{4FE3DF50-4BBF-480C-A1A1-CD31884F2397}"/>
              </a:ext>
            </a:extLst>
          </p:cNvPr>
          <p:cNvPicPr>
            <a:picLocks noChangeAspect="1"/>
          </p:cNvPicPr>
          <p:nvPr/>
        </p:nvPicPr>
        <p:blipFill>
          <a:blip r:embed="rId11"/>
          <a:stretch>
            <a:fillRect/>
          </a:stretch>
        </p:blipFill>
        <p:spPr>
          <a:xfrm>
            <a:off x="2115668" y="4744142"/>
            <a:ext cx="2108067" cy="572222"/>
          </a:xfrm>
          <a:prstGeom prst="rect">
            <a:avLst/>
          </a:prstGeom>
        </p:spPr>
      </p:pic>
      <p:pic>
        <p:nvPicPr>
          <p:cNvPr id="13" name="Picture 12">
            <a:extLst>
              <a:ext uri="{FF2B5EF4-FFF2-40B4-BE49-F238E27FC236}">
                <a16:creationId xmlns:a16="http://schemas.microsoft.com/office/drawing/2014/main" id="{ED08D90A-93F3-4C66-A659-D1F4C10346C8}"/>
              </a:ext>
            </a:extLst>
          </p:cNvPr>
          <p:cNvPicPr>
            <a:picLocks noChangeAspect="1"/>
          </p:cNvPicPr>
          <p:nvPr/>
        </p:nvPicPr>
        <p:blipFill>
          <a:blip r:embed="rId12"/>
          <a:stretch>
            <a:fillRect/>
          </a:stretch>
        </p:blipFill>
        <p:spPr>
          <a:xfrm>
            <a:off x="2104860" y="5399531"/>
            <a:ext cx="2129682" cy="574713"/>
          </a:xfrm>
          <a:prstGeom prst="rect">
            <a:avLst/>
          </a:prstGeom>
        </p:spPr>
      </p:pic>
      <p:pic>
        <p:nvPicPr>
          <p:cNvPr id="6" name="Picture 5">
            <a:extLst>
              <a:ext uri="{FF2B5EF4-FFF2-40B4-BE49-F238E27FC236}">
                <a16:creationId xmlns:a16="http://schemas.microsoft.com/office/drawing/2014/main" id="{528A7372-B889-463D-9C4D-36EC41E13199}"/>
              </a:ext>
            </a:extLst>
          </p:cNvPr>
          <p:cNvPicPr>
            <a:picLocks noChangeAspect="1"/>
          </p:cNvPicPr>
          <p:nvPr/>
        </p:nvPicPr>
        <p:blipFill>
          <a:blip r:embed="rId13"/>
          <a:stretch>
            <a:fillRect/>
          </a:stretch>
        </p:blipFill>
        <p:spPr>
          <a:xfrm>
            <a:off x="5343873" y="1624897"/>
            <a:ext cx="2016224" cy="614172"/>
          </a:xfrm>
          <a:prstGeom prst="rect">
            <a:avLst/>
          </a:prstGeom>
        </p:spPr>
      </p:pic>
      <p:pic>
        <p:nvPicPr>
          <p:cNvPr id="9" name="Picture 8">
            <a:extLst>
              <a:ext uri="{FF2B5EF4-FFF2-40B4-BE49-F238E27FC236}">
                <a16:creationId xmlns:a16="http://schemas.microsoft.com/office/drawing/2014/main" id="{2242049A-86BE-46B5-A75E-0FABEA6A98D9}"/>
              </a:ext>
            </a:extLst>
          </p:cNvPr>
          <p:cNvPicPr>
            <a:picLocks noChangeAspect="1"/>
          </p:cNvPicPr>
          <p:nvPr/>
        </p:nvPicPr>
        <p:blipFill>
          <a:blip r:embed="rId14"/>
          <a:stretch>
            <a:fillRect/>
          </a:stretch>
        </p:blipFill>
        <p:spPr>
          <a:xfrm>
            <a:off x="5355281" y="2345661"/>
            <a:ext cx="2016224" cy="672075"/>
          </a:xfrm>
          <a:prstGeom prst="rect">
            <a:avLst/>
          </a:prstGeom>
        </p:spPr>
      </p:pic>
      <p:pic>
        <p:nvPicPr>
          <p:cNvPr id="10" name="Picture 9">
            <a:extLst>
              <a:ext uri="{FF2B5EF4-FFF2-40B4-BE49-F238E27FC236}">
                <a16:creationId xmlns:a16="http://schemas.microsoft.com/office/drawing/2014/main" id="{F8873BB6-8B43-4AB1-9868-02BE55927125}"/>
              </a:ext>
            </a:extLst>
          </p:cNvPr>
          <p:cNvPicPr>
            <a:picLocks noChangeAspect="1"/>
          </p:cNvPicPr>
          <p:nvPr/>
        </p:nvPicPr>
        <p:blipFill>
          <a:blip r:embed="rId15"/>
          <a:stretch>
            <a:fillRect/>
          </a:stretch>
        </p:blipFill>
        <p:spPr>
          <a:xfrm>
            <a:off x="5355281" y="5143097"/>
            <a:ext cx="1754709" cy="574713"/>
          </a:xfrm>
          <a:prstGeom prst="rect">
            <a:avLst/>
          </a:prstGeom>
        </p:spPr>
      </p:pic>
      <p:pic>
        <p:nvPicPr>
          <p:cNvPr id="12" name="Picture 11">
            <a:extLst>
              <a:ext uri="{FF2B5EF4-FFF2-40B4-BE49-F238E27FC236}">
                <a16:creationId xmlns:a16="http://schemas.microsoft.com/office/drawing/2014/main" id="{A20DC488-D7FE-4B07-80FB-9BEBA0F7D309}"/>
              </a:ext>
            </a:extLst>
          </p:cNvPr>
          <p:cNvPicPr>
            <a:picLocks noChangeAspect="1"/>
          </p:cNvPicPr>
          <p:nvPr/>
        </p:nvPicPr>
        <p:blipFill rotWithShape="1">
          <a:blip r:embed="rId16"/>
          <a:srcRect r="23812"/>
          <a:stretch/>
        </p:blipFill>
        <p:spPr>
          <a:xfrm>
            <a:off x="8219379" y="2282590"/>
            <a:ext cx="2633984" cy="352703"/>
          </a:xfrm>
          <a:prstGeom prst="rect">
            <a:avLst/>
          </a:prstGeom>
        </p:spPr>
      </p:pic>
      <p:pic>
        <p:nvPicPr>
          <p:cNvPr id="14" name="Picture 13">
            <a:extLst>
              <a:ext uri="{FF2B5EF4-FFF2-40B4-BE49-F238E27FC236}">
                <a16:creationId xmlns:a16="http://schemas.microsoft.com/office/drawing/2014/main" id="{FD7ED25A-77E9-4DDF-88D9-67E70C4083D0}"/>
              </a:ext>
            </a:extLst>
          </p:cNvPr>
          <p:cNvPicPr>
            <a:picLocks noChangeAspect="1"/>
          </p:cNvPicPr>
          <p:nvPr/>
        </p:nvPicPr>
        <p:blipFill rotWithShape="1">
          <a:blip r:embed="rId17"/>
          <a:srcRect r="18461"/>
          <a:stretch/>
        </p:blipFill>
        <p:spPr>
          <a:xfrm>
            <a:off x="8201909" y="3017736"/>
            <a:ext cx="2633985" cy="386701"/>
          </a:xfrm>
          <a:prstGeom prst="rect">
            <a:avLst/>
          </a:prstGeom>
        </p:spPr>
      </p:pic>
      <p:pic>
        <p:nvPicPr>
          <p:cNvPr id="15" name="Picture 14">
            <a:extLst>
              <a:ext uri="{FF2B5EF4-FFF2-40B4-BE49-F238E27FC236}">
                <a16:creationId xmlns:a16="http://schemas.microsoft.com/office/drawing/2014/main" id="{9ECE20DC-D94C-44BE-A90E-3EF99D14B74D}"/>
              </a:ext>
            </a:extLst>
          </p:cNvPr>
          <p:cNvPicPr>
            <a:picLocks noChangeAspect="1"/>
          </p:cNvPicPr>
          <p:nvPr/>
        </p:nvPicPr>
        <p:blipFill rotWithShape="1">
          <a:blip r:embed="rId18"/>
          <a:srcRect r="16403"/>
          <a:stretch/>
        </p:blipFill>
        <p:spPr>
          <a:xfrm>
            <a:off x="8260531" y="4143386"/>
            <a:ext cx="2201935" cy="403960"/>
          </a:xfrm>
          <a:prstGeom prst="rect">
            <a:avLst/>
          </a:prstGeom>
        </p:spPr>
      </p:pic>
      <p:pic>
        <p:nvPicPr>
          <p:cNvPr id="16" name="Picture 15">
            <a:extLst>
              <a:ext uri="{FF2B5EF4-FFF2-40B4-BE49-F238E27FC236}">
                <a16:creationId xmlns:a16="http://schemas.microsoft.com/office/drawing/2014/main" id="{6CFAD877-F4CE-43C4-B815-2FDD3FE6FCC2}"/>
              </a:ext>
            </a:extLst>
          </p:cNvPr>
          <p:cNvPicPr>
            <a:picLocks noChangeAspect="1"/>
          </p:cNvPicPr>
          <p:nvPr/>
        </p:nvPicPr>
        <p:blipFill>
          <a:blip r:embed="rId19"/>
          <a:stretch>
            <a:fillRect/>
          </a:stretch>
        </p:blipFill>
        <p:spPr>
          <a:xfrm>
            <a:off x="8300076" y="5013442"/>
            <a:ext cx="2189783" cy="386432"/>
          </a:xfrm>
          <a:prstGeom prst="rect">
            <a:avLst/>
          </a:prstGeom>
        </p:spPr>
      </p:pic>
    </p:spTree>
    <p:extLst>
      <p:ext uri="{BB962C8B-B14F-4D97-AF65-F5344CB8AC3E}">
        <p14:creationId xmlns:p14="http://schemas.microsoft.com/office/powerpoint/2010/main" val="31208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B64CD16-F674-4921-A696-54496F34472B}"/>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402401624"/>
              </p:ext>
            </p:extLst>
          </p:nvPr>
        </p:nvGraphicFramePr>
        <p:xfrm>
          <a:off x="492369" y="1055487"/>
          <a:ext cx="11155680" cy="5538946"/>
        </p:xfrm>
        <a:graphic>
          <a:graphicData uri="http://schemas.openxmlformats.org/drawingml/2006/table">
            <a:tbl>
              <a:tblPr firstRow="1" bandRow="1">
                <a:tableStyleId>{5940675A-B579-460E-94D1-54222C63F5DA}</a:tableStyleId>
              </a:tblPr>
              <a:tblGrid>
                <a:gridCol w="1899139">
                  <a:extLst>
                    <a:ext uri="{9D8B030D-6E8A-4147-A177-3AD203B41FA5}">
                      <a16:colId xmlns:a16="http://schemas.microsoft.com/office/drawing/2014/main" val="20000"/>
                    </a:ext>
                  </a:extLst>
                </a:gridCol>
                <a:gridCol w="4897233">
                  <a:extLst>
                    <a:ext uri="{9D8B030D-6E8A-4147-A177-3AD203B41FA5}">
                      <a16:colId xmlns:a16="http://schemas.microsoft.com/office/drawing/2014/main" val="1303380182"/>
                    </a:ext>
                  </a:extLst>
                </a:gridCol>
                <a:gridCol w="4359308">
                  <a:extLst>
                    <a:ext uri="{9D8B030D-6E8A-4147-A177-3AD203B41FA5}">
                      <a16:colId xmlns:a16="http://schemas.microsoft.com/office/drawing/2014/main" val="20001"/>
                    </a:ext>
                  </a:extLst>
                </a:gridCol>
              </a:tblGrid>
              <a:tr h="3515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Concrete</a:t>
                      </a: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2343420">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Addition</a:t>
                      </a:r>
                    </a:p>
                    <a:p>
                      <a:endParaRPr lang="en-GB" sz="1800" b="1" kern="1200" dirty="0">
                        <a:solidFill>
                          <a:schemeClr val="tx1"/>
                        </a:solidFill>
                        <a:effectLst/>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aseline="0" dirty="0"/>
                        <a:t>Peter has 4 apples.  He buys 2 more apples.  How many does he have altogether?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sng"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sng" baseline="0" dirty="0"/>
                    </a:p>
                    <a:p>
                      <a:endParaRPr lang="en-GB" sz="11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Building from the iconic objects used in EYFS, cubes are used in a connected bar.  One cube represents one object (discrete bar model) and each part is a different colour.</a:t>
                      </a:r>
                    </a:p>
                    <a:p>
                      <a:endParaRPr lang="en-GB" sz="1100" kern="1200" dirty="0">
                        <a:solidFill>
                          <a:schemeClr val="tx1"/>
                        </a:solidFill>
                        <a:effectLst/>
                        <a:latin typeface="+mn-lt"/>
                        <a:ea typeface="+mn-ea"/>
                        <a:cs typeface="+mn-cs"/>
                      </a:endParaRPr>
                    </a:p>
                    <a:p>
                      <a:r>
                        <a:rPr lang="en-GB" sz="1100" kern="1200" dirty="0">
                          <a:solidFill>
                            <a:schemeClr val="tx1"/>
                          </a:solidFill>
                          <a:effectLst/>
                          <a:latin typeface="+mn-lt"/>
                          <a:ea typeface="+mn-ea"/>
                          <a:cs typeface="+mn-cs"/>
                        </a:rPr>
                        <a:t>4 + 2 = 6</a:t>
                      </a:r>
                    </a:p>
                    <a:p>
                      <a:r>
                        <a:rPr lang="en-GB" sz="1100" kern="1200" dirty="0">
                          <a:solidFill>
                            <a:schemeClr val="tx1"/>
                          </a:solidFill>
                          <a:effectLst/>
                          <a:latin typeface="+mn-lt"/>
                          <a:ea typeface="+mn-ea"/>
                          <a:cs typeface="+mn-cs"/>
                        </a:rPr>
                        <a:t>“Four plus two equals six”</a:t>
                      </a:r>
                    </a:p>
                    <a:p>
                      <a:r>
                        <a:rPr lang="en-GB" sz="1100" kern="1200" dirty="0">
                          <a:solidFill>
                            <a:schemeClr val="tx1"/>
                          </a:solidFill>
                          <a:effectLst/>
                          <a:latin typeface="+mn-lt"/>
                          <a:ea typeface="+mn-ea"/>
                          <a:cs typeface="+mn-cs"/>
                        </a:rPr>
                        <a:t>“Peter has six apples”.</a:t>
                      </a:r>
                    </a:p>
                    <a:p>
                      <a:endParaRPr lang="en-GB" sz="1100" kern="1200" dirty="0">
                        <a:solidFill>
                          <a:schemeClr val="tx1"/>
                        </a:solidFill>
                        <a:effectLst/>
                        <a:latin typeface="+mn-lt"/>
                        <a:ea typeface="+mn-ea"/>
                        <a:cs typeface="+mn-cs"/>
                      </a:endParaRPr>
                    </a:p>
                  </a:txBody>
                  <a:tcPr/>
                </a:tc>
                <a:tc>
                  <a:txBody>
                    <a:bodyPr/>
                    <a:lstStyle/>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pPr algn="ctr"/>
                      <a:r>
                        <a:rPr lang="en-GB" sz="1100" baseline="0" dirty="0"/>
                        <a:t>4+2 = 6</a:t>
                      </a:r>
                    </a:p>
                    <a:p>
                      <a:endParaRPr lang="en-GB" sz="1100" baseline="0" dirty="0"/>
                    </a:p>
                    <a:p>
                      <a:r>
                        <a:rPr lang="en-GB" sz="1100" baseline="0" dirty="0"/>
                        <a:t>Children progress to drawing bars, using one square to represent one object (discrete bar model).</a:t>
                      </a:r>
                    </a:p>
                  </a:txBody>
                  <a:tcPr/>
                </a:tc>
                <a:extLst>
                  <a:ext uri="{0D108BD9-81ED-4DB2-BD59-A6C34878D82A}">
                    <a16:rowId xmlns:a16="http://schemas.microsoft.com/office/drawing/2014/main" val="10001"/>
                  </a:ext>
                </a:extLst>
              </a:tr>
              <a:tr h="2734786">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Subtraction: Take away/ Reduction </a:t>
                      </a:r>
                      <a:endParaRPr lang="en-GB" sz="1800" kern="1200" dirty="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Sam had 6 sweets and ate 2 sweets.  How many sweets are left?</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u="sng" kern="1200" baseline="0" dirty="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sng" kern="1200" baseline="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sng" kern="1200" baseline="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Children build the whole amount and remove two, being left with four.</a:t>
                      </a:r>
                      <a:endParaRPr lang="en-GB" sz="1100" u="sng" kern="1200" baseline="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sng" kern="1200" baseline="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6 – 2 = 4</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“Six take away two equals four”</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‘’Sam now has 4 apples’’. </a:t>
                      </a:r>
                    </a:p>
                  </a:txBody>
                  <a:tcPr/>
                </a:tc>
                <a:tc>
                  <a:txBody>
                    <a:bodyPr/>
                    <a:lstStyle/>
                    <a:p>
                      <a:endParaRPr lang="en-GB" sz="1200" baseline="0" dirty="0"/>
                    </a:p>
                    <a:p>
                      <a:endParaRPr lang="en-GB" sz="1200" baseline="0" dirty="0"/>
                    </a:p>
                    <a:p>
                      <a:endParaRPr lang="en-GB" sz="1200" baseline="0" dirty="0"/>
                    </a:p>
                    <a:p>
                      <a:endParaRPr lang="en-GB" sz="1200" baseline="0" dirty="0"/>
                    </a:p>
                    <a:p>
                      <a:endParaRPr lang="en-GB" sz="1200" baseline="0" dirty="0"/>
                    </a:p>
                    <a:p>
                      <a:endParaRPr lang="en-GB" sz="1200" baseline="0" dirty="0">
                        <a:highlight>
                          <a:srgbClr val="FFFF00"/>
                        </a:highlight>
                      </a:endParaRPr>
                    </a:p>
                    <a:p>
                      <a:pPr algn="ctr"/>
                      <a:endParaRPr lang="en-GB" sz="1200" baseline="0" dirty="0"/>
                    </a:p>
                    <a:p>
                      <a:pPr algn="ctr"/>
                      <a:r>
                        <a:rPr lang="en-GB" sz="1200" baseline="0" dirty="0"/>
                        <a:t>6-2 = 4</a:t>
                      </a:r>
                    </a:p>
                    <a:p>
                      <a:endParaRPr lang="en-GB" sz="1200" baseline="0" dirty="0"/>
                    </a:p>
                    <a:p>
                      <a:r>
                        <a:rPr lang="en-GB" sz="1200" baseline="0" dirty="0"/>
                        <a:t>Children draw a bar to represent the whole and cross out to take away, labelling the whole and remaining part.</a:t>
                      </a:r>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Year 1</a:t>
              </a:r>
            </a:p>
          </p:txBody>
        </p:sp>
      </p:grpSp>
      <p:pic>
        <p:nvPicPr>
          <p:cNvPr id="10" name="Picture 9">
            <a:extLst>
              <a:ext uri="{FF2B5EF4-FFF2-40B4-BE49-F238E27FC236}">
                <a16:creationId xmlns:a16="http://schemas.microsoft.com/office/drawing/2014/main" id="{9F4AA81A-336F-4083-B9DE-C641FFA6636F}"/>
              </a:ext>
            </a:extLst>
          </p:cNvPr>
          <p:cNvPicPr>
            <a:picLocks noChangeAspect="1"/>
          </p:cNvPicPr>
          <p:nvPr/>
        </p:nvPicPr>
        <p:blipFill>
          <a:blip r:embed="rId2"/>
          <a:stretch>
            <a:fillRect/>
          </a:stretch>
        </p:blipFill>
        <p:spPr>
          <a:xfrm>
            <a:off x="8519687" y="1693138"/>
            <a:ext cx="1800225" cy="766763"/>
          </a:xfrm>
          <a:prstGeom prst="rect">
            <a:avLst/>
          </a:prstGeom>
        </p:spPr>
      </p:pic>
      <p:pic>
        <p:nvPicPr>
          <p:cNvPr id="2" name="Picture 1">
            <a:extLst>
              <a:ext uri="{FF2B5EF4-FFF2-40B4-BE49-F238E27FC236}">
                <a16:creationId xmlns:a16="http://schemas.microsoft.com/office/drawing/2014/main" id="{0970BEA4-8952-4B2D-BC1A-D7AD2EEDAB2F}"/>
              </a:ext>
            </a:extLst>
          </p:cNvPr>
          <p:cNvPicPr>
            <a:picLocks noChangeAspect="1"/>
          </p:cNvPicPr>
          <p:nvPr/>
        </p:nvPicPr>
        <p:blipFill>
          <a:blip r:embed="rId3"/>
          <a:stretch>
            <a:fillRect/>
          </a:stretch>
        </p:blipFill>
        <p:spPr>
          <a:xfrm>
            <a:off x="3759234" y="4278878"/>
            <a:ext cx="2729339" cy="1169717"/>
          </a:xfrm>
          <a:prstGeom prst="rect">
            <a:avLst/>
          </a:prstGeom>
        </p:spPr>
      </p:pic>
      <p:pic>
        <p:nvPicPr>
          <p:cNvPr id="3" name="Picture 2">
            <a:extLst>
              <a:ext uri="{FF2B5EF4-FFF2-40B4-BE49-F238E27FC236}">
                <a16:creationId xmlns:a16="http://schemas.microsoft.com/office/drawing/2014/main" id="{B95157BF-B4D1-498F-8816-BB95A1DB26CD}"/>
              </a:ext>
            </a:extLst>
          </p:cNvPr>
          <p:cNvPicPr>
            <a:picLocks noChangeAspect="1"/>
          </p:cNvPicPr>
          <p:nvPr/>
        </p:nvPicPr>
        <p:blipFill>
          <a:blip r:embed="rId4"/>
          <a:stretch>
            <a:fillRect/>
          </a:stretch>
        </p:blipFill>
        <p:spPr>
          <a:xfrm>
            <a:off x="3647739" y="1753893"/>
            <a:ext cx="2952328" cy="645251"/>
          </a:xfrm>
          <a:prstGeom prst="rect">
            <a:avLst/>
          </a:prstGeom>
        </p:spPr>
      </p:pic>
      <p:pic>
        <p:nvPicPr>
          <p:cNvPr id="5" name="Picture 4">
            <a:extLst>
              <a:ext uri="{FF2B5EF4-FFF2-40B4-BE49-F238E27FC236}">
                <a16:creationId xmlns:a16="http://schemas.microsoft.com/office/drawing/2014/main" id="{59700E85-B3E0-4BB6-A4AF-335BE0552A38}"/>
              </a:ext>
            </a:extLst>
          </p:cNvPr>
          <p:cNvPicPr>
            <a:picLocks noChangeAspect="1"/>
          </p:cNvPicPr>
          <p:nvPr/>
        </p:nvPicPr>
        <p:blipFill>
          <a:blip r:embed="rId5"/>
          <a:stretch>
            <a:fillRect/>
          </a:stretch>
        </p:blipFill>
        <p:spPr>
          <a:xfrm>
            <a:off x="8583941" y="4174254"/>
            <a:ext cx="1735971" cy="766763"/>
          </a:xfrm>
          <a:prstGeom prst="rect">
            <a:avLst/>
          </a:prstGeom>
        </p:spPr>
      </p:pic>
    </p:spTree>
    <p:extLst>
      <p:ext uri="{BB962C8B-B14F-4D97-AF65-F5344CB8AC3E}">
        <p14:creationId xmlns:p14="http://schemas.microsoft.com/office/powerpoint/2010/main" val="3005898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C56732F-D7A7-4FDE-A873-F4DB12065957}"/>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87099259"/>
              </p:ext>
            </p:extLst>
          </p:nvPr>
        </p:nvGraphicFramePr>
        <p:xfrm>
          <a:off x="450166" y="1055488"/>
          <a:ext cx="11282289" cy="5759682"/>
        </p:xfrm>
        <a:graphic>
          <a:graphicData uri="http://schemas.openxmlformats.org/drawingml/2006/table">
            <a:tbl>
              <a:tblPr firstRow="1" bandRow="1">
                <a:tableStyleId>{5940675A-B579-460E-94D1-54222C63F5DA}</a:tableStyleId>
              </a:tblPr>
              <a:tblGrid>
                <a:gridCol w="1561514">
                  <a:extLst>
                    <a:ext uri="{9D8B030D-6E8A-4147-A177-3AD203B41FA5}">
                      <a16:colId xmlns:a16="http://schemas.microsoft.com/office/drawing/2014/main" val="20000"/>
                    </a:ext>
                  </a:extLst>
                </a:gridCol>
                <a:gridCol w="5087441">
                  <a:extLst>
                    <a:ext uri="{9D8B030D-6E8A-4147-A177-3AD203B41FA5}">
                      <a16:colId xmlns:a16="http://schemas.microsoft.com/office/drawing/2014/main" val="1303380182"/>
                    </a:ext>
                  </a:extLst>
                </a:gridCol>
                <a:gridCol w="4633334">
                  <a:extLst>
                    <a:ext uri="{9D8B030D-6E8A-4147-A177-3AD203B41FA5}">
                      <a16:colId xmlns:a16="http://schemas.microsoft.com/office/drawing/2014/main" val="20001"/>
                    </a:ext>
                  </a:extLst>
                </a:gridCol>
              </a:tblGrid>
              <a:tr h="3799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Concrete</a:t>
                      </a: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2700403">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Subtraction:</a:t>
                      </a:r>
                    </a:p>
                    <a:p>
                      <a:r>
                        <a:rPr lang="en-GB" sz="1800" b="1" kern="1200" dirty="0">
                          <a:solidFill>
                            <a:schemeClr val="tx1"/>
                          </a:solidFill>
                          <a:effectLst/>
                          <a:latin typeface="+mn-lt"/>
                          <a:ea typeface="+mn-ea"/>
                          <a:cs typeface="+mn-cs"/>
                        </a:rPr>
                        <a:t>Partitioning</a:t>
                      </a:r>
                    </a:p>
                    <a:p>
                      <a:endParaRPr lang="en-GB" sz="1800" b="1" kern="1200" dirty="0">
                        <a:solidFill>
                          <a:schemeClr val="tx1"/>
                        </a:solidFill>
                        <a:effectLst/>
                        <a:latin typeface="+mn-lt"/>
                        <a:ea typeface="+mn-ea"/>
                        <a:cs typeface="+mn-cs"/>
                      </a:endParaRPr>
                    </a:p>
                  </a:txBody>
                  <a:tcPr/>
                </a:tc>
                <a:tc>
                  <a:txBody>
                    <a:bodyPr/>
                    <a:lstStyle/>
                    <a:p>
                      <a:r>
                        <a:rPr lang="en-GB" sz="1100" kern="1200" dirty="0">
                          <a:solidFill>
                            <a:schemeClr val="tx1"/>
                          </a:solidFill>
                          <a:effectLst/>
                          <a:latin typeface="+mn-lt"/>
                          <a:ea typeface="+mn-ea"/>
                          <a:cs typeface="+mn-cs"/>
                        </a:rPr>
                        <a:t>There are six sweets.  Two are lollipops and the rest are marshmallows.  How many marshmallows are there?</a:t>
                      </a:r>
                    </a:p>
                    <a:p>
                      <a:endParaRPr lang="en-GB"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endParaRPr lang="en-GB" sz="1100" kern="1200" dirty="0">
                        <a:solidFill>
                          <a:schemeClr val="tx1"/>
                        </a:solidFill>
                        <a:effectLst/>
                        <a:latin typeface="+mn-lt"/>
                        <a:ea typeface="+mn-ea"/>
                        <a:cs typeface="+mn-cs"/>
                      </a:endParaRPr>
                    </a:p>
                    <a:p>
                      <a:r>
                        <a:rPr lang="en-GB" sz="1100" kern="1200" dirty="0">
                          <a:solidFill>
                            <a:schemeClr val="tx1"/>
                          </a:solidFill>
                          <a:effectLst/>
                          <a:latin typeface="+mn-lt"/>
                          <a:ea typeface="+mn-ea"/>
                          <a:cs typeface="+mn-cs"/>
                        </a:rPr>
                        <a:t>Children build the whole (6) and partition the two quantities, partition the 2 lollipops from the whole. </a:t>
                      </a:r>
                    </a:p>
                    <a:p>
                      <a:endParaRPr lang="en-GB" sz="1100" kern="1200" dirty="0">
                        <a:solidFill>
                          <a:schemeClr val="tx1"/>
                        </a:solidFill>
                        <a:effectLst/>
                        <a:latin typeface="+mn-lt"/>
                        <a:ea typeface="+mn-ea"/>
                        <a:cs typeface="+mn-cs"/>
                      </a:endParaRPr>
                    </a:p>
                    <a:p>
                      <a:r>
                        <a:rPr lang="en-GB" sz="1100" kern="1200" dirty="0">
                          <a:solidFill>
                            <a:schemeClr val="tx1"/>
                          </a:solidFill>
                          <a:effectLst/>
                          <a:latin typeface="+mn-lt"/>
                          <a:ea typeface="+mn-ea"/>
                          <a:cs typeface="+mn-cs"/>
                        </a:rPr>
                        <a:t>6 - 2 = 4 </a:t>
                      </a:r>
                    </a:p>
                    <a:p>
                      <a:r>
                        <a:rPr lang="en-GB" sz="1100" kern="1200" dirty="0">
                          <a:solidFill>
                            <a:schemeClr val="tx1"/>
                          </a:solidFill>
                          <a:effectLst/>
                          <a:latin typeface="+mn-lt"/>
                          <a:ea typeface="+mn-ea"/>
                          <a:cs typeface="+mn-cs"/>
                        </a:rPr>
                        <a:t>‘’Two and four makes six’’. </a:t>
                      </a:r>
                    </a:p>
                    <a:p>
                      <a:r>
                        <a:rPr lang="en-GB" sz="1100" kern="1200" dirty="0">
                          <a:solidFill>
                            <a:schemeClr val="tx1"/>
                          </a:solidFill>
                          <a:effectLst/>
                          <a:latin typeface="+mn-lt"/>
                          <a:ea typeface="+mn-ea"/>
                          <a:cs typeface="+mn-cs"/>
                        </a:rPr>
                        <a:t>‘’There are four marshmallows.’’</a:t>
                      </a:r>
                    </a:p>
                  </a:txBody>
                  <a:tcPr/>
                </a:tc>
                <a:tc>
                  <a:txBody>
                    <a:bodyPr/>
                    <a:lstStyle/>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r>
                        <a:rPr lang="en-GB" sz="1100" baseline="0" dirty="0"/>
                        <a:t>6 – 2 = 4 </a:t>
                      </a:r>
                    </a:p>
                    <a:p>
                      <a:endParaRPr lang="en-GB" sz="1100" baseline="0" dirty="0"/>
                    </a:p>
                    <a:p>
                      <a:r>
                        <a:rPr lang="en-GB" sz="1100" baseline="0" dirty="0"/>
                        <a:t>Children draw a bar of the whole (six squares), because the problem is partitioning, there is no need to cross out two, but to simply partition the whole. </a:t>
                      </a:r>
                    </a:p>
                    <a:p>
                      <a:endParaRPr lang="en-GB" sz="1100" baseline="0" dirty="0"/>
                    </a:p>
                  </a:txBody>
                  <a:tcPr/>
                </a:tc>
                <a:extLst>
                  <a:ext uri="{0D108BD9-81ED-4DB2-BD59-A6C34878D82A}">
                    <a16:rowId xmlns:a16="http://schemas.microsoft.com/office/drawing/2014/main" val="10001"/>
                  </a:ext>
                </a:extLst>
              </a:tr>
              <a:tr h="2551613">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Subtraction:</a:t>
                      </a:r>
                    </a:p>
                    <a:p>
                      <a:r>
                        <a:rPr lang="en-GB" sz="1800" b="1" kern="1200" dirty="0">
                          <a:solidFill>
                            <a:schemeClr val="tx1"/>
                          </a:solidFill>
                          <a:effectLst/>
                          <a:latin typeface="+mn-lt"/>
                          <a:ea typeface="+mn-ea"/>
                          <a:cs typeface="+mn-cs"/>
                        </a:rPr>
                        <a:t>Difference</a:t>
                      </a:r>
                      <a:endParaRPr lang="en-GB" sz="1800" kern="1200" dirty="0">
                        <a:solidFill>
                          <a:schemeClr val="tx1"/>
                        </a:solidFill>
                        <a:effectLst/>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There are six marshmallows and two lollipops.  How many more marshmallows are there than lollipops?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Children build the two numbers to compare and count on to find the difference.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6 – 2 = 4</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“The difference between six and two is four”</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“There are four more marshmallows than lollipops”.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txBody>
                  <a:tcPr/>
                </a:tc>
                <a:tc>
                  <a:txBody>
                    <a:bodyPr/>
                    <a:lstStyle/>
                    <a:p>
                      <a:endParaRPr lang="en-GB" sz="1200" baseline="0" dirty="0"/>
                    </a:p>
                    <a:p>
                      <a:endParaRPr lang="en-GB" sz="1200" baseline="0" dirty="0"/>
                    </a:p>
                    <a:p>
                      <a:endParaRPr lang="en-GB" sz="1200" baseline="0" dirty="0"/>
                    </a:p>
                    <a:p>
                      <a:endParaRPr lang="en-GB" sz="1200" baseline="0" dirty="0"/>
                    </a:p>
                    <a:p>
                      <a:endParaRPr lang="en-GB" sz="1200" baseline="0" dirty="0"/>
                    </a:p>
                    <a:p>
                      <a:endParaRPr lang="en-GB" sz="1200" baseline="0" dirty="0"/>
                    </a:p>
                    <a:p>
                      <a:endParaRPr lang="en-GB" sz="1200" baseline="0" dirty="0"/>
                    </a:p>
                    <a:p>
                      <a:pPr algn="l"/>
                      <a:r>
                        <a:rPr lang="en-GB" sz="1200" baseline="0" dirty="0"/>
                        <a:t>6-2 = 4</a:t>
                      </a:r>
                    </a:p>
                    <a:p>
                      <a:endParaRPr lang="en-GB" sz="1200" baseline="0" dirty="0"/>
                    </a:p>
                    <a:p>
                      <a:r>
                        <a:rPr lang="en-GB" sz="1200" baseline="0" dirty="0"/>
                        <a:t>Children draw a bar to represent the whole and draw the part alongside, counting the remaining squares to find the difference.</a:t>
                      </a:r>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Year 1</a:t>
              </a:r>
            </a:p>
          </p:txBody>
        </p:sp>
      </p:grpSp>
      <p:pic>
        <p:nvPicPr>
          <p:cNvPr id="2" name="Picture 1">
            <a:extLst>
              <a:ext uri="{FF2B5EF4-FFF2-40B4-BE49-F238E27FC236}">
                <a16:creationId xmlns:a16="http://schemas.microsoft.com/office/drawing/2014/main" id="{5C120C71-0C47-442C-8456-BEF726652710}"/>
              </a:ext>
            </a:extLst>
          </p:cNvPr>
          <p:cNvPicPr>
            <a:picLocks noChangeAspect="1"/>
          </p:cNvPicPr>
          <p:nvPr/>
        </p:nvPicPr>
        <p:blipFill>
          <a:blip r:embed="rId2"/>
          <a:stretch>
            <a:fillRect/>
          </a:stretch>
        </p:blipFill>
        <p:spPr>
          <a:xfrm>
            <a:off x="8374322" y="4534935"/>
            <a:ext cx="2150170" cy="1028342"/>
          </a:xfrm>
          <a:prstGeom prst="rect">
            <a:avLst/>
          </a:prstGeom>
        </p:spPr>
      </p:pic>
      <p:pic>
        <p:nvPicPr>
          <p:cNvPr id="3" name="Picture 2">
            <a:extLst>
              <a:ext uri="{FF2B5EF4-FFF2-40B4-BE49-F238E27FC236}">
                <a16:creationId xmlns:a16="http://schemas.microsoft.com/office/drawing/2014/main" id="{DB83AA04-45B4-4AFE-BBE8-A1287DC1C9DE}"/>
              </a:ext>
            </a:extLst>
          </p:cNvPr>
          <p:cNvPicPr>
            <a:picLocks noChangeAspect="1"/>
          </p:cNvPicPr>
          <p:nvPr/>
        </p:nvPicPr>
        <p:blipFill>
          <a:blip r:embed="rId3"/>
          <a:stretch>
            <a:fillRect/>
          </a:stretch>
        </p:blipFill>
        <p:spPr>
          <a:xfrm>
            <a:off x="8374322" y="1721785"/>
            <a:ext cx="2150170" cy="900747"/>
          </a:xfrm>
          <a:prstGeom prst="rect">
            <a:avLst/>
          </a:prstGeom>
        </p:spPr>
      </p:pic>
      <p:pic>
        <p:nvPicPr>
          <p:cNvPr id="5" name="Picture 4">
            <a:extLst>
              <a:ext uri="{FF2B5EF4-FFF2-40B4-BE49-F238E27FC236}">
                <a16:creationId xmlns:a16="http://schemas.microsoft.com/office/drawing/2014/main" id="{B192E60C-6D09-4333-A54F-FD62585715BB}"/>
              </a:ext>
            </a:extLst>
          </p:cNvPr>
          <p:cNvPicPr>
            <a:picLocks noChangeAspect="1"/>
          </p:cNvPicPr>
          <p:nvPr/>
        </p:nvPicPr>
        <p:blipFill>
          <a:blip r:embed="rId4"/>
          <a:stretch>
            <a:fillRect/>
          </a:stretch>
        </p:blipFill>
        <p:spPr>
          <a:xfrm rot="16200000">
            <a:off x="4470861" y="4035396"/>
            <a:ext cx="1028341" cy="2027420"/>
          </a:xfrm>
          <a:prstGeom prst="rect">
            <a:avLst/>
          </a:prstGeom>
        </p:spPr>
      </p:pic>
      <p:pic>
        <p:nvPicPr>
          <p:cNvPr id="11" name="Picture 10">
            <a:extLst>
              <a:ext uri="{FF2B5EF4-FFF2-40B4-BE49-F238E27FC236}">
                <a16:creationId xmlns:a16="http://schemas.microsoft.com/office/drawing/2014/main" id="{CF1BAC6C-9466-41E1-B855-147BE3D5B888}"/>
              </a:ext>
            </a:extLst>
          </p:cNvPr>
          <p:cNvPicPr>
            <a:picLocks noChangeAspect="1"/>
          </p:cNvPicPr>
          <p:nvPr/>
        </p:nvPicPr>
        <p:blipFill>
          <a:blip r:embed="rId5"/>
          <a:stretch>
            <a:fillRect/>
          </a:stretch>
        </p:blipFill>
        <p:spPr>
          <a:xfrm>
            <a:off x="3752313" y="1910139"/>
            <a:ext cx="2465436" cy="1056616"/>
          </a:xfrm>
          <a:prstGeom prst="rect">
            <a:avLst/>
          </a:prstGeom>
        </p:spPr>
      </p:pic>
    </p:spTree>
    <p:extLst>
      <p:ext uri="{BB962C8B-B14F-4D97-AF65-F5344CB8AC3E}">
        <p14:creationId xmlns:p14="http://schemas.microsoft.com/office/powerpoint/2010/main" val="31922932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5FD539F-AC63-48F4-AC9B-3356F56F703A}"/>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004326523"/>
              </p:ext>
            </p:extLst>
          </p:nvPr>
        </p:nvGraphicFramePr>
        <p:xfrm>
          <a:off x="548640" y="1055487"/>
          <a:ext cx="11113477" cy="3505461"/>
        </p:xfrm>
        <a:graphic>
          <a:graphicData uri="http://schemas.openxmlformats.org/drawingml/2006/table">
            <a:tbl>
              <a:tblPr firstRow="1" bandRow="1">
                <a:tableStyleId>{5940675A-B579-460E-94D1-54222C63F5DA}</a:tableStyleId>
              </a:tblPr>
              <a:tblGrid>
                <a:gridCol w="2287644">
                  <a:extLst>
                    <a:ext uri="{9D8B030D-6E8A-4147-A177-3AD203B41FA5}">
                      <a16:colId xmlns:a16="http://schemas.microsoft.com/office/drawing/2014/main" val="20000"/>
                    </a:ext>
                  </a:extLst>
                </a:gridCol>
                <a:gridCol w="4236398">
                  <a:extLst>
                    <a:ext uri="{9D8B030D-6E8A-4147-A177-3AD203B41FA5}">
                      <a16:colId xmlns:a16="http://schemas.microsoft.com/office/drawing/2014/main" val="1303380182"/>
                    </a:ext>
                  </a:extLst>
                </a:gridCol>
                <a:gridCol w="4589435">
                  <a:extLst>
                    <a:ext uri="{9D8B030D-6E8A-4147-A177-3AD203B41FA5}">
                      <a16:colId xmlns:a16="http://schemas.microsoft.com/office/drawing/2014/main" val="20001"/>
                    </a:ext>
                  </a:extLst>
                </a:gridCol>
              </a:tblGrid>
              <a:tr h="3841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Concrete</a:t>
                      </a: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3121301">
                <a:tc>
                  <a:txBody>
                    <a:bodyPr/>
                    <a:lstStyle/>
                    <a:p>
                      <a:endParaRPr lang="en-GB" sz="900" kern="1200" dirty="0">
                        <a:solidFill>
                          <a:schemeClr val="tx1"/>
                        </a:solidFill>
                        <a:effectLst/>
                        <a:latin typeface="+mn-lt"/>
                        <a:ea typeface="+mn-ea"/>
                        <a:cs typeface="+mn-cs"/>
                      </a:endParaRPr>
                    </a:p>
                    <a:p>
                      <a:r>
                        <a:rPr lang="en-GB" sz="1600" b="1" kern="1200" dirty="0">
                          <a:solidFill>
                            <a:schemeClr val="tx1"/>
                          </a:solidFill>
                          <a:effectLst/>
                          <a:latin typeface="+mn-lt"/>
                          <a:ea typeface="+mn-ea"/>
                          <a:cs typeface="+mn-cs"/>
                        </a:rPr>
                        <a:t>Multiplication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John has 5 pots, in each pot he has 2 pencils, how many pencils does he have all together?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Children are taught to count in multiples of 2s, 5s, and 10s. To begin with, practice counting using concrete images.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2 + 2 + 2 + 2 + 2 =  10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kern="1200" dirty="0">
                          <a:solidFill>
                            <a:schemeClr val="tx1"/>
                          </a:solidFill>
                          <a:effectLst/>
                          <a:latin typeface="+mn-lt"/>
                          <a:ea typeface="+mn-ea"/>
                          <a:cs typeface="+mn-cs"/>
                        </a:rPr>
                        <a:t>‘ two add two add two add two add two equals ten’</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kern="1200" dirty="0">
                          <a:solidFill>
                            <a:schemeClr val="tx1"/>
                          </a:solidFill>
                          <a:effectLst/>
                          <a:latin typeface="+mn-lt"/>
                          <a:ea typeface="+mn-ea"/>
                          <a:cs typeface="+mn-cs"/>
                        </a:rPr>
                        <a:t>‘John has 10 pencils altogether’</a:t>
                      </a:r>
                    </a:p>
                  </a:txBody>
                  <a:tcPr/>
                </a:tc>
                <a:tc>
                  <a:txBody>
                    <a:bodyPr/>
                    <a:lstStyle/>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r>
                        <a:rPr lang="en-GB" sz="1100" baseline="0" dirty="0"/>
                        <a:t>Represent the concrete resources as a pictorial image. </a:t>
                      </a:r>
                    </a:p>
                    <a:p>
                      <a:endParaRPr lang="en-GB" sz="1100" baseline="0" dirty="0"/>
                    </a:p>
                    <a:p>
                      <a:r>
                        <a:rPr lang="en-GB" sz="1100" baseline="0" dirty="0"/>
                        <a:t>Each square has the value of one (discrete).</a:t>
                      </a:r>
                    </a:p>
                    <a:p>
                      <a:endParaRPr lang="en-GB" sz="1100" baseline="0" dirty="0"/>
                    </a:p>
                    <a:p>
                      <a:endParaRPr lang="en-GB" sz="1100" baseline="0" dirty="0"/>
                    </a:p>
                  </a:txBody>
                  <a:tcPr/>
                </a:tc>
                <a:extLst>
                  <a:ext uri="{0D108BD9-81ED-4DB2-BD59-A6C34878D82A}">
                    <a16:rowId xmlns:a16="http://schemas.microsoft.com/office/drawing/2014/main" val="10001"/>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Year 1</a:t>
              </a:r>
            </a:p>
          </p:txBody>
        </p:sp>
      </p:grpSp>
      <p:pic>
        <p:nvPicPr>
          <p:cNvPr id="2" name="Picture 1">
            <a:extLst>
              <a:ext uri="{FF2B5EF4-FFF2-40B4-BE49-F238E27FC236}">
                <a16:creationId xmlns:a16="http://schemas.microsoft.com/office/drawing/2014/main" id="{58634C52-E66B-4ABF-95BE-176884BED281}"/>
              </a:ext>
            </a:extLst>
          </p:cNvPr>
          <p:cNvPicPr>
            <a:picLocks noChangeAspect="1"/>
          </p:cNvPicPr>
          <p:nvPr/>
        </p:nvPicPr>
        <p:blipFill>
          <a:blip r:embed="rId2"/>
          <a:stretch>
            <a:fillRect/>
          </a:stretch>
        </p:blipFill>
        <p:spPr>
          <a:xfrm>
            <a:off x="7824424" y="1556792"/>
            <a:ext cx="3096344" cy="1067952"/>
          </a:xfrm>
          <a:prstGeom prst="rect">
            <a:avLst/>
          </a:prstGeom>
        </p:spPr>
      </p:pic>
      <p:pic>
        <p:nvPicPr>
          <p:cNvPr id="6" name="Picture 5" descr="A close up of a blue wall&#10;&#10;Description automatically generated">
            <a:extLst>
              <a:ext uri="{FF2B5EF4-FFF2-40B4-BE49-F238E27FC236}">
                <a16:creationId xmlns:a16="http://schemas.microsoft.com/office/drawing/2014/main" id="{57F8DD93-63D1-4424-A655-A70B1D7AD19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7395" b="18206"/>
          <a:stretch/>
        </p:blipFill>
        <p:spPr>
          <a:xfrm>
            <a:off x="3979866" y="1842208"/>
            <a:ext cx="2160240" cy="782536"/>
          </a:xfrm>
          <a:prstGeom prst="rect">
            <a:avLst/>
          </a:prstGeom>
        </p:spPr>
      </p:pic>
    </p:spTree>
    <p:extLst>
      <p:ext uri="{BB962C8B-B14F-4D97-AF65-F5344CB8AC3E}">
        <p14:creationId xmlns:p14="http://schemas.microsoft.com/office/powerpoint/2010/main" val="37462709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B428395-C32E-4761-B668-6D3994E4C3CE}"/>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013651229"/>
              </p:ext>
            </p:extLst>
          </p:nvPr>
        </p:nvGraphicFramePr>
        <p:xfrm>
          <a:off x="492370" y="1020492"/>
          <a:ext cx="11197882" cy="5608594"/>
        </p:xfrm>
        <a:graphic>
          <a:graphicData uri="http://schemas.openxmlformats.org/drawingml/2006/table">
            <a:tbl>
              <a:tblPr firstRow="1" bandRow="1">
                <a:tableStyleId>{5940675A-B579-460E-94D1-54222C63F5DA}</a:tableStyleId>
              </a:tblPr>
              <a:tblGrid>
                <a:gridCol w="1806757">
                  <a:extLst>
                    <a:ext uri="{9D8B030D-6E8A-4147-A177-3AD203B41FA5}">
                      <a16:colId xmlns:a16="http://schemas.microsoft.com/office/drawing/2014/main" val="20000"/>
                    </a:ext>
                  </a:extLst>
                </a:gridCol>
                <a:gridCol w="4306174">
                  <a:extLst>
                    <a:ext uri="{9D8B030D-6E8A-4147-A177-3AD203B41FA5}">
                      <a16:colId xmlns:a16="http://schemas.microsoft.com/office/drawing/2014/main" val="1303380182"/>
                    </a:ext>
                  </a:extLst>
                </a:gridCol>
                <a:gridCol w="5084951">
                  <a:extLst>
                    <a:ext uri="{9D8B030D-6E8A-4147-A177-3AD203B41FA5}">
                      <a16:colId xmlns:a16="http://schemas.microsoft.com/office/drawing/2014/main" val="20001"/>
                    </a:ext>
                  </a:extLst>
                </a:gridCol>
              </a:tblGrid>
              <a:tr h="35272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gridSpan="2">
                  <a:txBody>
                    <a:bodyPr/>
                    <a:lstStyle/>
                    <a:p>
                      <a:pPr algn="ctr"/>
                      <a:r>
                        <a:rPr lang="en-GB" b="1" dirty="0">
                          <a:solidFill>
                            <a:schemeClr val="bg1"/>
                          </a:solidFill>
                        </a:rPr>
                        <a:t>Pictorial</a:t>
                      </a:r>
                    </a:p>
                  </a:txBody>
                  <a:tcPr>
                    <a:solidFill>
                      <a:srgbClr val="92D050"/>
                    </a:solidFill>
                  </a:tcPr>
                </a:tc>
                <a:tc hMerge="1">
                  <a:txBody>
                    <a:bodyPr/>
                    <a:lstStyle/>
                    <a:p>
                      <a:pPr algn="ctr"/>
                      <a:endParaRPr lang="en-GB" b="1" dirty="0">
                        <a:solidFill>
                          <a:schemeClr val="bg1"/>
                        </a:solidFill>
                      </a:endParaRPr>
                    </a:p>
                  </a:txBody>
                  <a:tcPr>
                    <a:solidFill>
                      <a:srgbClr val="C00000"/>
                    </a:solidFill>
                  </a:tcPr>
                </a:tc>
                <a:extLst>
                  <a:ext uri="{0D108BD9-81ED-4DB2-BD59-A6C34878D82A}">
                    <a16:rowId xmlns:a16="http://schemas.microsoft.com/office/drawing/2014/main" val="10000"/>
                  </a:ext>
                </a:extLst>
              </a:tr>
              <a:tr h="3159823">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Addition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u="none" baseline="0" dirty="0"/>
                        <a:t>John has 25 chocolate buttons and 9  milky way stars. How many pieces of chocolate does he have?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Building on from the discrete bar model in year 1, children now start to use the continuous bar model, whereby the  value of each block can represent more than the total number of squares.  This can be created by drawing bars on plain paper.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25 + 9 = 34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‘twenty- five add nine equals thirty- four’</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‘John has 34 pieces of chocolate.’</a:t>
                      </a:r>
                    </a:p>
                  </a:txBody>
                  <a:tcPr/>
                </a:tc>
                <a:tc>
                  <a:txBody>
                    <a:bodyPr/>
                    <a:lstStyle/>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r>
                        <a:rPr lang="en-GB" sz="1100" baseline="0" dirty="0"/>
                        <a:t>Children move on to drawing bars on square paper, like Year 1, however  the value of each bar is dependent on the representation between the values, not one square =  unit of one. This is known as a ‘continuous bar model’.  It’s important to move to a continuous model because it becomes inefficient to represent 25 chocolate pieces using twenty- five squares. </a:t>
                      </a:r>
                    </a:p>
                    <a:p>
                      <a:endParaRPr lang="en-GB" sz="1100" baseline="0" dirty="0"/>
                    </a:p>
                    <a:p>
                      <a:r>
                        <a:rPr lang="en-GB" sz="1100" baseline="0" dirty="0"/>
                        <a:t>To emphasise this change, use plain paper, so that children don’t try to count the squares.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25 + 9 = 34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txBody>
                  <a:tcPr/>
                </a:tc>
                <a:extLst>
                  <a:ext uri="{0D108BD9-81ED-4DB2-BD59-A6C34878D82A}">
                    <a16:rowId xmlns:a16="http://schemas.microsoft.com/office/drawing/2014/main" val="10001"/>
                  </a:ext>
                </a:extLst>
              </a:tr>
              <a:tr h="1966234">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Subtraction:</a:t>
                      </a:r>
                    </a:p>
                    <a:p>
                      <a:r>
                        <a:rPr lang="en-GB" sz="1800" b="1" kern="1200" dirty="0">
                          <a:solidFill>
                            <a:schemeClr val="tx1"/>
                          </a:solidFill>
                          <a:effectLst/>
                          <a:latin typeface="+mn-lt"/>
                          <a:ea typeface="+mn-ea"/>
                          <a:cs typeface="+mn-cs"/>
                        </a:rPr>
                        <a:t>Take away/ </a:t>
                      </a:r>
                    </a:p>
                    <a:p>
                      <a:r>
                        <a:rPr lang="en-GB" sz="1800" b="1" kern="1200" dirty="0">
                          <a:solidFill>
                            <a:schemeClr val="tx1"/>
                          </a:solidFill>
                          <a:effectLst/>
                          <a:latin typeface="+mn-lt"/>
                          <a:ea typeface="+mn-ea"/>
                          <a:cs typeface="+mn-cs"/>
                        </a:rPr>
                        <a:t>Reduction </a:t>
                      </a:r>
                      <a:endParaRPr lang="en-GB" sz="1800" kern="1200" dirty="0">
                        <a:solidFill>
                          <a:schemeClr val="tx1"/>
                        </a:solidFill>
                        <a:effectLst/>
                        <a:latin typeface="+mn-lt"/>
                        <a:ea typeface="+mn-ea"/>
                        <a:cs typeface="+mn-cs"/>
                      </a:endParaRPr>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none" kern="1200" baseline="0" dirty="0">
                          <a:solidFill>
                            <a:schemeClr val="tx1"/>
                          </a:solidFill>
                          <a:effectLst/>
                          <a:latin typeface="+mn-lt"/>
                          <a:ea typeface="+mn-ea"/>
                          <a:cs typeface="+mn-cs"/>
                        </a:rPr>
                        <a:t>John has 34 chocolate buttons, he eats 9 of them. How many chocolate buttons does he have left? </a:t>
                      </a: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Building on from Year 1, children now use pictorial bars to  represent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larger values without needing one cube to represent the unit of one.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34 – 9  = 25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‘John has 16 pieces of chocolate left.’</a:t>
                      </a:r>
                    </a:p>
                    <a:p>
                      <a:endParaRPr lang="en-GB" sz="1200" baseline="0" dirty="0"/>
                    </a:p>
                    <a:p>
                      <a:r>
                        <a:rPr lang="en-GB" sz="1100" baseline="0" dirty="0"/>
                        <a:t>The value that is reduced is crossed out, to show that it has been taken away </a:t>
                      </a:r>
                    </a:p>
                    <a:p>
                      <a:r>
                        <a:rPr lang="en-GB" sz="1100" baseline="0" dirty="0"/>
                        <a:t>from the whole (34).</a:t>
                      </a:r>
                    </a:p>
                  </a:txBody>
                  <a:tcPr/>
                </a:tc>
                <a:tc hMerge="1">
                  <a:txBody>
                    <a:bodyPr/>
                    <a:lstStyle/>
                    <a:p>
                      <a:endParaRPr lang="en-GB" sz="1000" baseline="0" dirty="0"/>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Year 2</a:t>
              </a:r>
            </a:p>
          </p:txBody>
        </p:sp>
      </p:grpSp>
      <p:pic>
        <p:nvPicPr>
          <p:cNvPr id="5" name="Picture 4">
            <a:extLst>
              <a:ext uri="{FF2B5EF4-FFF2-40B4-BE49-F238E27FC236}">
                <a16:creationId xmlns:a16="http://schemas.microsoft.com/office/drawing/2014/main" id="{E5349612-A1A6-400E-B28C-434F92621366}"/>
              </a:ext>
            </a:extLst>
          </p:cNvPr>
          <p:cNvPicPr>
            <a:picLocks noChangeAspect="1"/>
          </p:cNvPicPr>
          <p:nvPr/>
        </p:nvPicPr>
        <p:blipFill>
          <a:blip r:embed="rId2"/>
          <a:stretch>
            <a:fillRect/>
          </a:stretch>
        </p:blipFill>
        <p:spPr>
          <a:xfrm>
            <a:off x="7781031" y="1484784"/>
            <a:ext cx="2874963" cy="1190202"/>
          </a:xfrm>
          <a:prstGeom prst="rect">
            <a:avLst/>
          </a:prstGeom>
        </p:spPr>
      </p:pic>
      <p:pic>
        <p:nvPicPr>
          <p:cNvPr id="7" name="Picture 6">
            <a:extLst>
              <a:ext uri="{FF2B5EF4-FFF2-40B4-BE49-F238E27FC236}">
                <a16:creationId xmlns:a16="http://schemas.microsoft.com/office/drawing/2014/main" id="{45492830-B2C1-42D7-A602-35E535AFABFA}"/>
              </a:ext>
            </a:extLst>
          </p:cNvPr>
          <p:cNvPicPr>
            <a:picLocks noChangeAspect="1"/>
          </p:cNvPicPr>
          <p:nvPr/>
        </p:nvPicPr>
        <p:blipFill>
          <a:blip r:embed="rId3"/>
          <a:stretch>
            <a:fillRect/>
          </a:stretch>
        </p:blipFill>
        <p:spPr>
          <a:xfrm>
            <a:off x="7301872" y="4725144"/>
            <a:ext cx="3445846" cy="1296144"/>
          </a:xfrm>
          <a:prstGeom prst="rect">
            <a:avLst/>
          </a:prstGeom>
        </p:spPr>
      </p:pic>
    </p:spTree>
    <p:extLst>
      <p:ext uri="{BB962C8B-B14F-4D97-AF65-F5344CB8AC3E}">
        <p14:creationId xmlns:p14="http://schemas.microsoft.com/office/powerpoint/2010/main" val="22167431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64C9E26-D872-4F60-86FB-CA70914F330C}"/>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012204941"/>
              </p:ext>
            </p:extLst>
          </p:nvPr>
        </p:nvGraphicFramePr>
        <p:xfrm>
          <a:off x="478302" y="1124744"/>
          <a:ext cx="11211950" cy="4576563"/>
        </p:xfrm>
        <a:graphic>
          <a:graphicData uri="http://schemas.openxmlformats.org/drawingml/2006/table">
            <a:tbl>
              <a:tblPr firstRow="1" bandRow="1">
                <a:tableStyleId>{5940675A-B579-460E-94D1-54222C63F5DA}</a:tableStyleId>
              </a:tblPr>
              <a:tblGrid>
                <a:gridCol w="1914095">
                  <a:extLst>
                    <a:ext uri="{9D8B030D-6E8A-4147-A177-3AD203B41FA5}">
                      <a16:colId xmlns:a16="http://schemas.microsoft.com/office/drawing/2014/main" val="20000"/>
                    </a:ext>
                  </a:extLst>
                </a:gridCol>
                <a:gridCol w="9297855">
                  <a:extLst>
                    <a:ext uri="{9D8B030D-6E8A-4147-A177-3AD203B41FA5}">
                      <a16:colId xmlns:a16="http://schemas.microsoft.com/office/drawing/2014/main" val="1303380182"/>
                    </a:ext>
                  </a:extLst>
                </a:gridCol>
              </a:tblGrid>
              <a:tr h="35364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1802831">
                <a:tc>
                  <a:txBody>
                    <a:bodyPr/>
                    <a:lstStyle/>
                    <a:p>
                      <a:r>
                        <a:rPr lang="en-GB" sz="1800" b="1" kern="1200" dirty="0">
                          <a:solidFill>
                            <a:schemeClr val="tx1"/>
                          </a:solidFill>
                          <a:effectLst/>
                          <a:latin typeface="+mn-lt"/>
                          <a:ea typeface="+mn-ea"/>
                          <a:cs typeface="+mn-cs"/>
                        </a:rPr>
                        <a:t>Subtraction:</a:t>
                      </a:r>
                    </a:p>
                    <a:p>
                      <a:r>
                        <a:rPr lang="en-GB" sz="1800" b="1" kern="1200" dirty="0">
                          <a:solidFill>
                            <a:schemeClr val="tx1"/>
                          </a:solidFill>
                          <a:effectLst/>
                          <a:latin typeface="+mn-lt"/>
                          <a:ea typeface="+mn-ea"/>
                          <a:cs typeface="+mn-cs"/>
                        </a:rPr>
                        <a:t>Partitioning</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John has 34 chocolates. 9 are chocolate stars. How many chocolate buttons does he have?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txBody>
                  <a:tcPr/>
                </a:tc>
                <a:extLst>
                  <a:ext uri="{0D108BD9-81ED-4DB2-BD59-A6C34878D82A}">
                    <a16:rowId xmlns:a16="http://schemas.microsoft.com/office/drawing/2014/main" val="10001"/>
                  </a:ext>
                </a:extLst>
              </a:tr>
              <a:tr h="2107683">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Subtraction:</a:t>
                      </a:r>
                    </a:p>
                    <a:p>
                      <a:r>
                        <a:rPr lang="en-GB" sz="1800" b="1" kern="1200" dirty="0">
                          <a:solidFill>
                            <a:schemeClr val="tx1"/>
                          </a:solidFill>
                          <a:effectLst/>
                          <a:latin typeface="+mn-lt"/>
                          <a:ea typeface="+mn-ea"/>
                          <a:cs typeface="+mn-cs"/>
                        </a:rPr>
                        <a:t>Difference </a:t>
                      </a:r>
                      <a:endParaRPr lang="en-GB" sz="1800" kern="1200" dirty="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u="none" baseline="0" dirty="0"/>
                        <a:t>John has 34 chocolate buttons and 9 chocolate stars How many more chocolate buttons does John have that chocolate stars?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t>Children represent the two amounts alongside each other to compare, using a continuous model. 34 will be a wider bar because it is more than 9. Children can then see that in order to find the difference between 34 and 9, they either need to count on from 9 or back from 34.</a:t>
                      </a: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34- 9 = 25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kern="1200" dirty="0">
                          <a:solidFill>
                            <a:schemeClr val="tx1"/>
                          </a:solidFill>
                          <a:effectLst/>
                          <a:latin typeface="+mn-lt"/>
                          <a:ea typeface="+mn-ea"/>
                          <a:cs typeface="+mn-cs"/>
                        </a:rPr>
                        <a:t>‘ the different between thirty- four and nine is twenty- five’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kern="1200" dirty="0">
                          <a:solidFill>
                            <a:schemeClr val="tx1"/>
                          </a:solidFill>
                          <a:effectLst/>
                          <a:latin typeface="+mn-lt"/>
                          <a:ea typeface="+mn-ea"/>
                          <a:cs typeface="+mn-cs"/>
                        </a:rPr>
                        <a:t>‘ There are 25 more chocolate buttons than chocolate stars’</a:t>
                      </a:r>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Year 2</a:t>
              </a:r>
            </a:p>
          </p:txBody>
        </p:sp>
      </p:grpSp>
      <p:pic>
        <p:nvPicPr>
          <p:cNvPr id="6" name="Picture 5">
            <a:extLst>
              <a:ext uri="{FF2B5EF4-FFF2-40B4-BE49-F238E27FC236}">
                <a16:creationId xmlns:a16="http://schemas.microsoft.com/office/drawing/2014/main" id="{EDDAABE2-3C1A-4AAF-853B-F32F845A29FD}"/>
              </a:ext>
            </a:extLst>
          </p:cNvPr>
          <p:cNvPicPr>
            <a:picLocks noChangeAspect="1"/>
          </p:cNvPicPr>
          <p:nvPr/>
        </p:nvPicPr>
        <p:blipFill>
          <a:blip r:embed="rId2"/>
          <a:stretch>
            <a:fillRect/>
          </a:stretch>
        </p:blipFill>
        <p:spPr>
          <a:xfrm>
            <a:off x="3423037" y="1837802"/>
            <a:ext cx="3161180" cy="1270989"/>
          </a:xfrm>
          <a:prstGeom prst="rect">
            <a:avLst/>
          </a:prstGeom>
        </p:spPr>
      </p:pic>
      <p:sp>
        <p:nvSpPr>
          <p:cNvPr id="7" name="TextBox 6">
            <a:extLst>
              <a:ext uri="{FF2B5EF4-FFF2-40B4-BE49-F238E27FC236}">
                <a16:creationId xmlns:a16="http://schemas.microsoft.com/office/drawing/2014/main" id="{3D187BF6-34D1-4AA3-81D2-6447F7B30C70}"/>
              </a:ext>
            </a:extLst>
          </p:cNvPr>
          <p:cNvSpPr txBox="1"/>
          <p:nvPr/>
        </p:nvSpPr>
        <p:spPr>
          <a:xfrm>
            <a:off x="6848134" y="1765409"/>
            <a:ext cx="3240360" cy="1631216"/>
          </a:xfrm>
          <a:prstGeom prst="rect">
            <a:avLst/>
          </a:prstGeom>
          <a:noFill/>
        </p:spPr>
        <p:txBody>
          <a:bodyPr wrap="square" rtlCol="0">
            <a:spAutoFit/>
          </a:bodyPr>
          <a:lstStyle/>
          <a:p>
            <a:pPr>
              <a:defRPr/>
            </a:pPr>
            <a:r>
              <a:rPr lang="en-GB" sz="1000" dirty="0"/>
              <a:t>Children use pictorial bars to represent the calculation, however, instead of taking away, children partition to show two parts of the whole (34), part (9 chocolate stars) and the other part ( 25 chocolate buttons).</a:t>
            </a:r>
          </a:p>
          <a:p>
            <a:pPr>
              <a:defRPr/>
            </a:pPr>
            <a:endParaRPr lang="en-GB" sz="1000" dirty="0"/>
          </a:p>
          <a:p>
            <a:pPr>
              <a:defRPr/>
            </a:pPr>
            <a:r>
              <a:rPr lang="en-GB" sz="1000" dirty="0"/>
              <a:t>34 – 9 = 25 </a:t>
            </a:r>
          </a:p>
          <a:p>
            <a:pPr>
              <a:defRPr/>
            </a:pPr>
            <a:endParaRPr lang="en-GB" sz="1000" dirty="0"/>
          </a:p>
          <a:p>
            <a:pPr>
              <a:defRPr/>
            </a:pPr>
            <a:r>
              <a:rPr lang="en-GB" sz="1000" i="1" dirty="0"/>
              <a:t>‘thirty- four subtract nine equals 25’ </a:t>
            </a:r>
          </a:p>
          <a:p>
            <a:pPr>
              <a:defRPr/>
            </a:pPr>
            <a:r>
              <a:rPr lang="en-GB" sz="1000" i="1" dirty="0"/>
              <a:t>‘John has 25 chocolate buttons’ </a:t>
            </a:r>
          </a:p>
          <a:p>
            <a:pPr>
              <a:defRPr/>
            </a:pPr>
            <a:endParaRPr lang="en-GB" sz="1000" dirty="0"/>
          </a:p>
        </p:txBody>
      </p:sp>
      <p:pic>
        <p:nvPicPr>
          <p:cNvPr id="8" name="Picture 7">
            <a:extLst>
              <a:ext uri="{FF2B5EF4-FFF2-40B4-BE49-F238E27FC236}">
                <a16:creationId xmlns:a16="http://schemas.microsoft.com/office/drawing/2014/main" id="{B8D1BAA1-649B-49DF-8EE5-D3444C6031B0}"/>
              </a:ext>
            </a:extLst>
          </p:cNvPr>
          <p:cNvPicPr>
            <a:picLocks noChangeAspect="1"/>
          </p:cNvPicPr>
          <p:nvPr/>
        </p:nvPicPr>
        <p:blipFill>
          <a:blip r:embed="rId3"/>
          <a:stretch>
            <a:fillRect/>
          </a:stretch>
        </p:blipFill>
        <p:spPr>
          <a:xfrm>
            <a:off x="7441743" y="4317048"/>
            <a:ext cx="2958314" cy="1239824"/>
          </a:xfrm>
          <a:prstGeom prst="rect">
            <a:avLst/>
          </a:prstGeom>
        </p:spPr>
      </p:pic>
    </p:spTree>
    <p:extLst>
      <p:ext uri="{BB962C8B-B14F-4D97-AF65-F5344CB8AC3E}">
        <p14:creationId xmlns:p14="http://schemas.microsoft.com/office/powerpoint/2010/main" val="1600108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A10CD2A-D1F8-4D78-AFFD-2EE8B987F3D4}"/>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80883007"/>
              </p:ext>
            </p:extLst>
          </p:nvPr>
        </p:nvGraphicFramePr>
        <p:xfrm>
          <a:off x="520505" y="1055487"/>
          <a:ext cx="11113477" cy="2671974"/>
        </p:xfrm>
        <a:graphic>
          <a:graphicData uri="http://schemas.openxmlformats.org/drawingml/2006/table">
            <a:tbl>
              <a:tblPr firstRow="1" bandRow="1">
                <a:tableStyleId>{5940675A-B579-460E-94D1-54222C63F5DA}</a:tableStyleId>
              </a:tblPr>
              <a:tblGrid>
                <a:gridCol w="2118913">
                  <a:extLst>
                    <a:ext uri="{9D8B030D-6E8A-4147-A177-3AD203B41FA5}">
                      <a16:colId xmlns:a16="http://schemas.microsoft.com/office/drawing/2014/main" val="20000"/>
                    </a:ext>
                  </a:extLst>
                </a:gridCol>
                <a:gridCol w="8994564">
                  <a:extLst>
                    <a:ext uri="{9D8B030D-6E8A-4147-A177-3AD203B41FA5}">
                      <a16:colId xmlns:a16="http://schemas.microsoft.com/office/drawing/2014/main" val="1303380182"/>
                    </a:ext>
                  </a:extLst>
                </a:gridCol>
              </a:tblGrid>
              <a:tr h="28332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2306214">
                <a:tc>
                  <a:txBody>
                    <a:bodyPr/>
                    <a:lstStyle/>
                    <a:p>
                      <a:r>
                        <a:rPr lang="en-GB" sz="1800" b="1" kern="1200" dirty="0">
                          <a:solidFill>
                            <a:schemeClr val="tx1"/>
                          </a:solidFill>
                          <a:effectLst/>
                          <a:latin typeface="+mn-lt"/>
                          <a:ea typeface="+mn-ea"/>
                          <a:cs typeface="+mn-cs"/>
                        </a:rPr>
                        <a:t>Multiplication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05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There are 5 plates, with 3 cupcakes on each plate. How many cupcakes are there altogether?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r>
                        <a:rPr lang="en-GB" sz="1100" baseline="0" dirty="0"/>
                        <a:t>Children use the continuous model to represent multiplication number sentences. Adding the same amount to  each part to build a bar model. </a:t>
                      </a: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3 x 5 = 15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3 + 3 + 3 + 3 + 3 = 15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three multiplied by five equals fifteen’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‘There are 15 cupcakes altogether’</a:t>
                      </a:r>
                    </a:p>
                    <a:p>
                      <a:endParaRPr lang="en-GB" sz="900" baseline="0" dirty="0"/>
                    </a:p>
                  </a:txBody>
                  <a:tcPr/>
                </a:tc>
                <a:extLst>
                  <a:ext uri="{0D108BD9-81ED-4DB2-BD59-A6C34878D82A}">
                    <a16:rowId xmlns:a16="http://schemas.microsoft.com/office/drawing/2014/main" val="10001"/>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Year 2</a:t>
              </a:r>
            </a:p>
          </p:txBody>
        </p:sp>
      </p:grpSp>
      <p:pic>
        <p:nvPicPr>
          <p:cNvPr id="5" name="Picture 4">
            <a:extLst>
              <a:ext uri="{FF2B5EF4-FFF2-40B4-BE49-F238E27FC236}">
                <a16:creationId xmlns:a16="http://schemas.microsoft.com/office/drawing/2014/main" id="{86F85A2B-F4BA-4CD0-8BBB-6A64A4539D8D}"/>
              </a:ext>
            </a:extLst>
          </p:cNvPr>
          <p:cNvPicPr>
            <a:picLocks noChangeAspect="1"/>
          </p:cNvPicPr>
          <p:nvPr/>
        </p:nvPicPr>
        <p:blipFill>
          <a:blip r:embed="rId2"/>
          <a:stretch>
            <a:fillRect/>
          </a:stretch>
        </p:blipFill>
        <p:spPr>
          <a:xfrm>
            <a:off x="6744073" y="2165688"/>
            <a:ext cx="2830543" cy="1122595"/>
          </a:xfrm>
          <a:prstGeom prst="rect">
            <a:avLst/>
          </a:prstGeom>
        </p:spPr>
      </p:pic>
    </p:spTree>
    <p:extLst>
      <p:ext uri="{BB962C8B-B14F-4D97-AF65-F5344CB8AC3E}">
        <p14:creationId xmlns:p14="http://schemas.microsoft.com/office/powerpoint/2010/main" val="432686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EFB524F-D41D-41BC-9087-E7DE01ABA77F}"/>
              </a:ext>
            </a:extLst>
          </p:cNvPr>
          <p:cNvPicPr>
            <a:picLocks noChangeAspect="1"/>
          </p:cNvPicPr>
          <p:nvPr/>
        </p:nvPicPr>
        <p:blipFill>
          <a:blip r:embed="rId2"/>
          <a:stretch>
            <a:fillRect/>
          </a:stretch>
        </p:blipFill>
        <p:spPr>
          <a:xfrm>
            <a:off x="9536393" y="4022897"/>
            <a:ext cx="1976197" cy="990280"/>
          </a:xfrm>
          <a:prstGeom prst="rect">
            <a:avLst/>
          </a:prstGeom>
        </p:spPr>
      </p:pic>
      <p:sp>
        <p:nvSpPr>
          <p:cNvPr id="9" name="Rectangle 8">
            <a:extLst>
              <a:ext uri="{FF2B5EF4-FFF2-40B4-BE49-F238E27FC236}">
                <a16:creationId xmlns:a16="http://schemas.microsoft.com/office/drawing/2014/main" id="{D633742D-CCF9-4F1E-84C7-F2EA091B744E}"/>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559986959"/>
              </p:ext>
            </p:extLst>
          </p:nvPr>
        </p:nvGraphicFramePr>
        <p:xfrm>
          <a:off x="464234" y="1055488"/>
          <a:ext cx="11240085" cy="3957689"/>
        </p:xfrm>
        <a:graphic>
          <a:graphicData uri="http://schemas.openxmlformats.org/drawingml/2006/table">
            <a:tbl>
              <a:tblPr firstRow="1" bandRow="1">
                <a:tableStyleId>{5940675A-B579-460E-94D1-54222C63F5DA}</a:tableStyleId>
              </a:tblPr>
              <a:tblGrid>
                <a:gridCol w="1685916">
                  <a:extLst>
                    <a:ext uri="{9D8B030D-6E8A-4147-A177-3AD203B41FA5}">
                      <a16:colId xmlns:a16="http://schemas.microsoft.com/office/drawing/2014/main" val="20000"/>
                    </a:ext>
                  </a:extLst>
                </a:gridCol>
                <a:gridCol w="6582778">
                  <a:extLst>
                    <a:ext uri="{9D8B030D-6E8A-4147-A177-3AD203B41FA5}">
                      <a16:colId xmlns:a16="http://schemas.microsoft.com/office/drawing/2014/main" val="1303380182"/>
                    </a:ext>
                  </a:extLst>
                </a:gridCol>
                <a:gridCol w="2971391">
                  <a:extLst>
                    <a:ext uri="{9D8B030D-6E8A-4147-A177-3AD203B41FA5}">
                      <a16:colId xmlns:a16="http://schemas.microsoft.com/office/drawing/2014/main" val="3816718821"/>
                    </a:ext>
                  </a:extLst>
                </a:gridCol>
              </a:tblGrid>
              <a:tr h="45047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tc>
                  <a:txBody>
                    <a:bodyPr/>
                    <a:lstStyle/>
                    <a:p>
                      <a:pPr algn="ctr"/>
                      <a:r>
                        <a:rPr lang="en-GB" b="1" dirty="0">
                          <a:solidFill>
                            <a:schemeClr val="bg1"/>
                          </a:solidFill>
                        </a:rPr>
                        <a:t>Worked Example</a:t>
                      </a:r>
                    </a:p>
                  </a:txBody>
                  <a:tcPr>
                    <a:solidFill>
                      <a:srgbClr val="92D050"/>
                    </a:solidFill>
                  </a:tcPr>
                </a:tc>
                <a:extLst>
                  <a:ext uri="{0D108BD9-81ED-4DB2-BD59-A6C34878D82A}">
                    <a16:rowId xmlns:a16="http://schemas.microsoft.com/office/drawing/2014/main" val="10000"/>
                  </a:ext>
                </a:extLst>
              </a:tr>
              <a:tr h="3507218">
                <a:tc>
                  <a:txBody>
                    <a:bodyPr/>
                    <a:lstStyle/>
                    <a:p>
                      <a:r>
                        <a:rPr lang="en-GB" sz="1800" b="1" kern="1200" dirty="0">
                          <a:solidFill>
                            <a:schemeClr val="tx1"/>
                          </a:solidFill>
                          <a:effectLst/>
                          <a:latin typeface="+mn-lt"/>
                          <a:ea typeface="+mn-ea"/>
                          <a:cs typeface="+mn-cs"/>
                        </a:rPr>
                        <a:t>Complex Problem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r>
                        <a:rPr lang="en-GB" sz="1100" baseline="0" dirty="0"/>
                        <a:t>Together Jack and Sam have £12. Jack has £2 more than Sam. How much money does Sam have? </a:t>
                      </a:r>
                    </a:p>
                    <a:p>
                      <a:endParaRPr lang="en-GB" sz="1100" baseline="0" dirty="0"/>
                    </a:p>
                    <a:p>
                      <a:endParaRPr lang="en-GB" sz="1100" baseline="0" dirty="0"/>
                    </a:p>
                    <a:p>
                      <a:r>
                        <a:rPr lang="en-GB" sz="1100" baseline="0" dirty="0"/>
                        <a:t>£12 - £2 = £10</a:t>
                      </a:r>
                    </a:p>
                    <a:p>
                      <a:endParaRPr lang="en-GB" sz="1100" baseline="0" dirty="0"/>
                    </a:p>
                    <a:p>
                      <a:r>
                        <a:rPr lang="en-GB" sz="1100" baseline="0" dirty="0"/>
                        <a:t>£10 ÷ 2 = £5 </a:t>
                      </a:r>
                    </a:p>
                    <a:p>
                      <a:endParaRPr lang="en-GB" sz="1100" baseline="0" dirty="0"/>
                    </a:p>
                    <a:p>
                      <a:endParaRPr lang="en-GB" sz="1100" baseline="0" dirty="0"/>
                    </a:p>
                    <a:p>
                      <a:endParaRPr lang="en-GB" sz="1100" baseline="0" dirty="0"/>
                    </a:p>
                    <a:p>
                      <a:endParaRPr lang="en-GB" sz="1100" baseline="0" dirty="0"/>
                    </a:p>
                    <a:p>
                      <a:endParaRPr lang="en-GB" sz="1100" baseline="0" dirty="0"/>
                    </a:p>
                    <a:p>
                      <a:endParaRPr lang="en-GB" sz="1100" baseline="0" dirty="0"/>
                    </a:p>
                    <a:p>
                      <a:r>
                        <a:rPr lang="en-GB" sz="1100" baseline="0" dirty="0"/>
                        <a:t>By drawing out a comparative bar, children can visualise that between Jack and Sam they  have £12 altogether, Jack’s bar (amount) has £2 more. Modelling this example will really help children to be able to complete complex problems were children don’t know where to start or  don’t know what to do with the numbers within the problem (£12 and £2). </a:t>
                      </a:r>
                    </a:p>
                    <a:p>
                      <a:endParaRPr lang="en-GB" sz="1100" baseline="0" dirty="0"/>
                    </a:p>
                    <a:p>
                      <a:r>
                        <a:rPr lang="en-GB" sz="1100" baseline="0" dirty="0"/>
                        <a:t>First, children subtract £2 away from £12 pounds. Then divide £10  by 2, to represent how much money Sam has, labelling each unknown amount as it is calculated.</a:t>
                      </a:r>
                    </a:p>
                  </a:txBody>
                  <a:tcPr/>
                </a:tc>
                <a:tc>
                  <a:txBody>
                    <a:bodyPr/>
                    <a:lstStyle/>
                    <a:p>
                      <a:endParaRPr lang="en-GB" sz="1100" baseline="0" dirty="0"/>
                    </a:p>
                    <a:p>
                      <a:r>
                        <a:rPr lang="en-GB" sz="1100" baseline="0" dirty="0"/>
                        <a:t>Step 1: </a:t>
                      </a:r>
                    </a:p>
                    <a:p>
                      <a:endParaRPr lang="en-GB" sz="1100" baseline="0" dirty="0"/>
                    </a:p>
                    <a:p>
                      <a:r>
                        <a:rPr lang="en-GB" sz="1100" baseline="0" dirty="0"/>
                        <a:t>£ 12 - £2  = £ 10 </a:t>
                      </a:r>
                    </a:p>
                    <a:p>
                      <a:endParaRPr lang="en-GB" sz="1100" baseline="0" dirty="0"/>
                    </a:p>
                    <a:p>
                      <a:endParaRPr lang="en-GB" sz="1100" baseline="0" dirty="0"/>
                    </a:p>
                    <a:p>
                      <a:r>
                        <a:rPr lang="en-GB" sz="1100" baseline="0" dirty="0"/>
                        <a:t>Step 2 : </a:t>
                      </a:r>
                    </a:p>
                    <a:p>
                      <a:endParaRPr lang="en-GB" sz="1100" baseline="0" dirty="0"/>
                    </a:p>
                    <a:p>
                      <a:r>
                        <a:rPr lang="en-GB" sz="1100" baseline="0" dirty="0"/>
                        <a:t>£ 10 ÷ 2 = £5 </a:t>
                      </a:r>
                    </a:p>
                    <a:p>
                      <a:endParaRPr lang="en-GB" sz="1100" baseline="0" dirty="0"/>
                    </a:p>
                    <a:p>
                      <a:endParaRPr lang="en-GB" sz="1100" baseline="0" dirty="0"/>
                    </a:p>
                    <a:p>
                      <a:r>
                        <a:rPr lang="en-GB" sz="1100" baseline="0" dirty="0"/>
                        <a:t>Step 3:</a:t>
                      </a:r>
                    </a:p>
                    <a:p>
                      <a:endParaRPr lang="en-GB" sz="1100" baseline="0" dirty="0"/>
                    </a:p>
                    <a:p>
                      <a:r>
                        <a:rPr lang="en-GB" sz="1100" baseline="0" dirty="0"/>
                        <a:t>Jack: £5 = £2 = £7</a:t>
                      </a:r>
                    </a:p>
                    <a:p>
                      <a:endParaRPr lang="en-GB" sz="1100" baseline="0" dirty="0"/>
                    </a:p>
                    <a:p>
                      <a:r>
                        <a:rPr lang="en-GB" sz="1100" baseline="0" dirty="0"/>
                        <a:t>Sam: £5</a:t>
                      </a:r>
                    </a:p>
                    <a:p>
                      <a:endParaRPr lang="en-GB" sz="1100" baseline="0" dirty="0"/>
                    </a:p>
                    <a:p>
                      <a:endParaRPr lang="en-GB" sz="1100" baseline="0" dirty="0"/>
                    </a:p>
                  </a:txBody>
                  <a:tcPr/>
                </a:tc>
                <a:extLst>
                  <a:ext uri="{0D108BD9-81ED-4DB2-BD59-A6C34878D82A}">
                    <a16:rowId xmlns:a16="http://schemas.microsoft.com/office/drawing/2014/main" val="10001"/>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a:ln>
              <a:solidFill>
                <a:srgbClr val="92D050"/>
              </a:solid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a:ln>
              <a:solidFill>
                <a:srgbClr val="92D050"/>
              </a:solidFill>
            </a:ln>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Year 2</a:t>
              </a:r>
            </a:p>
          </p:txBody>
        </p:sp>
      </p:grpSp>
      <p:pic>
        <p:nvPicPr>
          <p:cNvPr id="5" name="Picture 4">
            <a:extLst>
              <a:ext uri="{FF2B5EF4-FFF2-40B4-BE49-F238E27FC236}">
                <a16:creationId xmlns:a16="http://schemas.microsoft.com/office/drawing/2014/main" id="{B929C4AB-C339-440E-B3C1-54826D04249F}"/>
              </a:ext>
            </a:extLst>
          </p:cNvPr>
          <p:cNvPicPr>
            <a:picLocks noChangeAspect="1"/>
          </p:cNvPicPr>
          <p:nvPr/>
        </p:nvPicPr>
        <p:blipFill>
          <a:blip r:embed="rId3"/>
          <a:stretch>
            <a:fillRect/>
          </a:stretch>
        </p:blipFill>
        <p:spPr>
          <a:xfrm>
            <a:off x="4062168" y="2024125"/>
            <a:ext cx="2033833" cy="1008112"/>
          </a:xfrm>
          <a:prstGeom prst="rect">
            <a:avLst/>
          </a:prstGeom>
        </p:spPr>
      </p:pic>
    </p:spTree>
    <p:extLst>
      <p:ext uri="{BB962C8B-B14F-4D97-AF65-F5344CB8AC3E}">
        <p14:creationId xmlns:p14="http://schemas.microsoft.com/office/powerpoint/2010/main" val="24555289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9E3CF0-C300-49E5-A395-A99AFEF70721}"/>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565744183"/>
              </p:ext>
            </p:extLst>
          </p:nvPr>
        </p:nvGraphicFramePr>
        <p:xfrm>
          <a:off x="575187" y="847601"/>
          <a:ext cx="11031793" cy="5896099"/>
        </p:xfrm>
        <a:graphic>
          <a:graphicData uri="http://schemas.openxmlformats.org/drawingml/2006/table">
            <a:tbl>
              <a:tblPr firstRow="1" bandRow="1">
                <a:tableStyleId>{5940675A-B579-460E-94D1-54222C63F5DA}</a:tableStyleId>
              </a:tblPr>
              <a:tblGrid>
                <a:gridCol w="1519084">
                  <a:extLst>
                    <a:ext uri="{9D8B030D-6E8A-4147-A177-3AD203B41FA5}">
                      <a16:colId xmlns:a16="http://schemas.microsoft.com/office/drawing/2014/main" val="20000"/>
                    </a:ext>
                  </a:extLst>
                </a:gridCol>
                <a:gridCol w="9512709">
                  <a:extLst>
                    <a:ext uri="{9D8B030D-6E8A-4147-A177-3AD203B41FA5}">
                      <a16:colId xmlns:a16="http://schemas.microsoft.com/office/drawing/2014/main" val="1303380182"/>
                    </a:ext>
                  </a:extLst>
                </a:gridCol>
              </a:tblGrid>
              <a:tr h="4039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2473817">
                <a:tc>
                  <a:txBody>
                    <a:bodyPr/>
                    <a:lstStyle/>
                    <a:p>
                      <a:r>
                        <a:rPr lang="en-GB" sz="1800" b="1" kern="1200" dirty="0">
                          <a:solidFill>
                            <a:schemeClr val="tx1"/>
                          </a:solidFill>
                          <a:effectLst/>
                          <a:latin typeface="+mn-lt"/>
                          <a:ea typeface="+mn-ea"/>
                          <a:cs typeface="+mn-cs"/>
                        </a:rPr>
                        <a:t>Addition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John has 345 points and receives another 45 points by the end of the week. How many points does John have now?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0" u="none" baseline="0" dirty="0"/>
                        <a:t>Children continue from Year 2 using a continuous bar to show addition calculations, showing the two parts, 345 and 45, making the total of 390.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345 + 45 = 90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three hundred and  forty- five add forty- five equals three hundred and ninety.’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‘John has 390 points.’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0" u="none" baseline="0" dirty="0"/>
                    </a:p>
                  </a:txBody>
                  <a:tcPr/>
                </a:tc>
                <a:extLst>
                  <a:ext uri="{0D108BD9-81ED-4DB2-BD59-A6C34878D82A}">
                    <a16:rowId xmlns:a16="http://schemas.microsoft.com/office/drawing/2014/main" val="10001"/>
                  </a:ext>
                </a:extLst>
              </a:tr>
              <a:tr h="2886119">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Subtraction: </a:t>
                      </a:r>
                    </a:p>
                    <a:p>
                      <a:r>
                        <a:rPr lang="en-GB" sz="1800" b="1" kern="1200" dirty="0">
                          <a:solidFill>
                            <a:schemeClr val="tx1"/>
                          </a:solidFill>
                          <a:effectLst/>
                          <a:latin typeface="+mn-lt"/>
                          <a:ea typeface="+mn-ea"/>
                          <a:cs typeface="+mn-cs"/>
                        </a:rPr>
                        <a:t>Take away/ </a:t>
                      </a:r>
                    </a:p>
                    <a:p>
                      <a:r>
                        <a:rPr lang="en-GB" sz="1800" b="1" kern="1200" dirty="0">
                          <a:solidFill>
                            <a:schemeClr val="tx1"/>
                          </a:solidFill>
                          <a:effectLst/>
                          <a:latin typeface="+mn-lt"/>
                          <a:ea typeface="+mn-ea"/>
                          <a:cs typeface="+mn-cs"/>
                        </a:rPr>
                        <a:t>Reduction </a:t>
                      </a:r>
                    </a:p>
                  </a:txBody>
                  <a:tcPr/>
                </a:tc>
                <a:tc>
                  <a:txBody>
                    <a:bodyPr/>
                    <a:lstStyle/>
                    <a:p>
                      <a:r>
                        <a:rPr lang="en-GB" sz="1200" baseline="0" dirty="0"/>
                        <a:t>John has 390 points on Monday and loses 45 points on Tuesday. How many points does John now have? </a:t>
                      </a:r>
                    </a:p>
                    <a:p>
                      <a:endParaRPr lang="en-GB" sz="1200" baseline="0" dirty="0"/>
                    </a:p>
                    <a:p>
                      <a:endParaRPr lang="en-GB" sz="1200" baseline="0" dirty="0"/>
                    </a:p>
                    <a:p>
                      <a:endParaRPr lang="en-GB" sz="1200" baseline="0" dirty="0"/>
                    </a:p>
                    <a:p>
                      <a:endParaRPr lang="en-GB" sz="1200" baseline="0" dirty="0"/>
                    </a:p>
                    <a:p>
                      <a:endParaRPr lang="en-GB" sz="1200" baseline="0" dirty="0"/>
                    </a:p>
                    <a:p>
                      <a:endParaRPr lang="en-GB" sz="1200" baseline="0" dirty="0"/>
                    </a:p>
                    <a:p>
                      <a:endParaRPr lang="en-GB" sz="1200" baseline="0" dirty="0"/>
                    </a:p>
                    <a:p>
                      <a:r>
                        <a:rPr lang="en-GB" sz="1200" baseline="0" dirty="0"/>
                        <a:t>Children draw a continuous bar to represent the whole 390, this is labelled above. Then show 45 as a part that is reduced. Children can clearly see that  45 is subtracted from 390 to find the remaining part. </a:t>
                      </a:r>
                    </a:p>
                    <a:p>
                      <a:endParaRPr lang="en-GB" sz="1200" baseline="0" dirty="0"/>
                    </a:p>
                    <a:p>
                      <a:r>
                        <a:rPr lang="en-GB" sz="1200" baseline="0" dirty="0"/>
                        <a:t>390 – 45 – 345 </a:t>
                      </a:r>
                    </a:p>
                    <a:p>
                      <a:endParaRPr lang="en-GB" sz="1200" baseline="0" dirty="0"/>
                    </a:p>
                    <a:p>
                      <a:r>
                        <a:rPr lang="en-GB" sz="1200" i="1" baseline="0" dirty="0"/>
                        <a:t>‘three hundred and ninety subtract forty- five is three hundred and forty- five’ </a:t>
                      </a:r>
                    </a:p>
                    <a:p>
                      <a:r>
                        <a:rPr lang="en-GB" sz="1200" i="1" baseline="0" dirty="0"/>
                        <a:t>‘John now has 345 points’ </a:t>
                      </a:r>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LKS2</a:t>
              </a:r>
            </a:p>
          </p:txBody>
        </p:sp>
      </p:grpSp>
      <p:pic>
        <p:nvPicPr>
          <p:cNvPr id="5" name="Picture 4">
            <a:extLst>
              <a:ext uri="{FF2B5EF4-FFF2-40B4-BE49-F238E27FC236}">
                <a16:creationId xmlns:a16="http://schemas.microsoft.com/office/drawing/2014/main" id="{7A7B10FC-FE49-48A2-8330-4FD08CDC4947}"/>
              </a:ext>
            </a:extLst>
          </p:cNvPr>
          <p:cNvPicPr>
            <a:picLocks noChangeAspect="1"/>
          </p:cNvPicPr>
          <p:nvPr/>
        </p:nvPicPr>
        <p:blipFill>
          <a:blip r:embed="rId2"/>
          <a:stretch>
            <a:fillRect/>
          </a:stretch>
        </p:blipFill>
        <p:spPr>
          <a:xfrm>
            <a:off x="5301934" y="1542851"/>
            <a:ext cx="3351833" cy="1138358"/>
          </a:xfrm>
          <a:prstGeom prst="rect">
            <a:avLst/>
          </a:prstGeom>
        </p:spPr>
      </p:pic>
      <p:pic>
        <p:nvPicPr>
          <p:cNvPr id="2" name="Picture 1">
            <a:extLst>
              <a:ext uri="{FF2B5EF4-FFF2-40B4-BE49-F238E27FC236}">
                <a16:creationId xmlns:a16="http://schemas.microsoft.com/office/drawing/2014/main" id="{99CA60D7-C862-4EAB-9BF2-1D4C71295AEE}"/>
              </a:ext>
            </a:extLst>
          </p:cNvPr>
          <p:cNvPicPr>
            <a:picLocks noChangeAspect="1"/>
          </p:cNvPicPr>
          <p:nvPr/>
        </p:nvPicPr>
        <p:blipFill rotWithShape="1">
          <a:blip r:embed="rId3"/>
          <a:srcRect b="15326"/>
          <a:stretch/>
        </p:blipFill>
        <p:spPr>
          <a:xfrm>
            <a:off x="5150350" y="4176791"/>
            <a:ext cx="3008030" cy="1138358"/>
          </a:xfrm>
          <a:prstGeom prst="rect">
            <a:avLst/>
          </a:prstGeom>
        </p:spPr>
      </p:pic>
    </p:spTree>
    <p:extLst>
      <p:ext uri="{BB962C8B-B14F-4D97-AF65-F5344CB8AC3E}">
        <p14:creationId xmlns:p14="http://schemas.microsoft.com/office/powerpoint/2010/main" val="41354213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9B439FA-FC1D-4875-B4EC-55F513F3EADB}"/>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4023971426"/>
              </p:ext>
            </p:extLst>
          </p:nvPr>
        </p:nvGraphicFramePr>
        <p:xfrm>
          <a:off x="604684" y="693243"/>
          <a:ext cx="10987547" cy="5787655"/>
        </p:xfrm>
        <a:graphic>
          <a:graphicData uri="http://schemas.openxmlformats.org/drawingml/2006/table">
            <a:tbl>
              <a:tblPr firstRow="1" bandRow="1">
                <a:tableStyleId>{5940675A-B579-460E-94D1-54222C63F5DA}</a:tableStyleId>
              </a:tblPr>
              <a:tblGrid>
                <a:gridCol w="2347218">
                  <a:extLst>
                    <a:ext uri="{9D8B030D-6E8A-4147-A177-3AD203B41FA5}">
                      <a16:colId xmlns:a16="http://schemas.microsoft.com/office/drawing/2014/main" val="20000"/>
                    </a:ext>
                  </a:extLst>
                </a:gridCol>
                <a:gridCol w="8640329">
                  <a:extLst>
                    <a:ext uri="{9D8B030D-6E8A-4147-A177-3AD203B41FA5}">
                      <a16:colId xmlns:a16="http://schemas.microsoft.com/office/drawing/2014/main" val="1303380182"/>
                    </a:ext>
                  </a:extLst>
                </a:gridCol>
              </a:tblGrid>
              <a:tr h="40793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2399887">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Subtraction: </a:t>
                      </a:r>
                    </a:p>
                    <a:p>
                      <a:r>
                        <a:rPr lang="en-GB" sz="1800" b="1" kern="1200" dirty="0">
                          <a:solidFill>
                            <a:schemeClr val="tx1"/>
                          </a:solidFill>
                          <a:effectLst/>
                          <a:latin typeface="+mn-lt"/>
                          <a:ea typeface="+mn-ea"/>
                          <a:cs typeface="+mn-cs"/>
                        </a:rPr>
                        <a:t>Partitioning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t>John receives 390 points over two days, on Monday he received  345 points, how many points did he gain on Tuesday?.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u="none" baseline="0" dirty="0"/>
                        <a:t>Children use the continuous bar to show partitioning, by representing the whole (390 points), then to show the part of 345 that John received on Monday, which leaves the other part for children to calculate.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u="none" baseline="0" dirty="0"/>
                        <a:t>390 - 345 = 45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‘three hundred and ninety subtract three hundred and forty–five equals forty- five’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‘John gained 45 points on Tuesday’ </a:t>
                      </a:r>
                    </a:p>
                  </a:txBody>
                  <a:tcPr/>
                </a:tc>
                <a:extLst>
                  <a:ext uri="{0D108BD9-81ED-4DB2-BD59-A6C34878D82A}">
                    <a16:rowId xmlns:a16="http://schemas.microsoft.com/office/drawing/2014/main" val="10001"/>
                  </a:ext>
                </a:extLst>
              </a:tr>
              <a:tr h="2085971">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Subtraction: </a:t>
                      </a:r>
                    </a:p>
                    <a:p>
                      <a:r>
                        <a:rPr lang="en-GB" sz="1800" b="1" kern="1200" dirty="0">
                          <a:solidFill>
                            <a:schemeClr val="tx1"/>
                          </a:solidFill>
                          <a:effectLst/>
                          <a:latin typeface="+mn-lt"/>
                          <a:ea typeface="+mn-ea"/>
                          <a:cs typeface="+mn-cs"/>
                        </a:rPr>
                        <a:t>Difference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t>John has 390  points on Monday, he received  345 points on Tuesday, how many more points did he receive on Monday than Tuesday?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t>Children use the continuous bar to show the two different amounts, one below the other. Children can then see the difference between each of the points gained on Monday and Tuesday.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aseline="0" dirty="0"/>
                        <a:t>390 – 345 = 45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i="1" baseline="0" dirty="0"/>
                        <a:t>‘three hundred and ninety subtract three hundred and forty- five’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i="1" baseline="0" dirty="0"/>
                        <a:t>‘John received 45 points more on Monday than Tuesday.</a:t>
                      </a:r>
                      <a:endParaRPr lang="en-GB" sz="1100" baseline="0" dirty="0"/>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LKS2</a:t>
              </a:r>
            </a:p>
          </p:txBody>
        </p:sp>
      </p:grpSp>
      <p:pic>
        <p:nvPicPr>
          <p:cNvPr id="6" name="Picture 5">
            <a:extLst>
              <a:ext uri="{FF2B5EF4-FFF2-40B4-BE49-F238E27FC236}">
                <a16:creationId xmlns:a16="http://schemas.microsoft.com/office/drawing/2014/main" id="{AC75E29D-BD88-4AF8-B1E3-D40BA7FD56EC}"/>
              </a:ext>
            </a:extLst>
          </p:cNvPr>
          <p:cNvPicPr>
            <a:picLocks noChangeAspect="1"/>
          </p:cNvPicPr>
          <p:nvPr/>
        </p:nvPicPr>
        <p:blipFill>
          <a:blip r:embed="rId2"/>
          <a:stretch>
            <a:fillRect/>
          </a:stretch>
        </p:blipFill>
        <p:spPr>
          <a:xfrm>
            <a:off x="5191722" y="1507790"/>
            <a:ext cx="3710180" cy="1163233"/>
          </a:xfrm>
          <a:prstGeom prst="rect">
            <a:avLst/>
          </a:prstGeom>
        </p:spPr>
      </p:pic>
      <p:pic>
        <p:nvPicPr>
          <p:cNvPr id="7" name="Picture 6">
            <a:extLst>
              <a:ext uri="{FF2B5EF4-FFF2-40B4-BE49-F238E27FC236}">
                <a16:creationId xmlns:a16="http://schemas.microsoft.com/office/drawing/2014/main" id="{52FFCDF5-B091-4217-9A91-C7D70B86E68F}"/>
              </a:ext>
            </a:extLst>
          </p:cNvPr>
          <p:cNvPicPr>
            <a:picLocks noChangeAspect="1"/>
          </p:cNvPicPr>
          <p:nvPr/>
        </p:nvPicPr>
        <p:blipFill>
          <a:blip r:embed="rId3"/>
          <a:stretch>
            <a:fillRect/>
          </a:stretch>
        </p:blipFill>
        <p:spPr>
          <a:xfrm>
            <a:off x="5503876" y="4128161"/>
            <a:ext cx="2887956" cy="1222049"/>
          </a:xfrm>
          <a:prstGeom prst="rect">
            <a:avLst/>
          </a:prstGeom>
        </p:spPr>
      </p:pic>
    </p:spTree>
    <p:extLst>
      <p:ext uri="{BB962C8B-B14F-4D97-AF65-F5344CB8AC3E}">
        <p14:creationId xmlns:p14="http://schemas.microsoft.com/office/powerpoint/2010/main" val="21816824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705A48D-8A99-4539-9FD4-0135A4068026}"/>
              </a:ext>
            </a:extLst>
          </p:cNvPr>
          <p:cNvSpPr/>
          <p:nvPr/>
        </p:nvSpPr>
        <p:spPr>
          <a:xfrm>
            <a:off x="123825" y="131732"/>
            <a:ext cx="11944350" cy="6611968"/>
          </a:xfrm>
          <a:prstGeom prst="rect">
            <a:avLst/>
          </a:prstGeom>
          <a:no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839252565"/>
              </p:ext>
            </p:extLst>
          </p:nvPr>
        </p:nvGraphicFramePr>
        <p:xfrm>
          <a:off x="520506" y="693243"/>
          <a:ext cx="11071272" cy="5665735"/>
        </p:xfrm>
        <a:graphic>
          <a:graphicData uri="http://schemas.openxmlformats.org/drawingml/2006/table">
            <a:tbl>
              <a:tblPr firstRow="1" bandRow="1">
                <a:tableStyleId>{5940675A-B579-460E-94D1-54222C63F5DA}</a:tableStyleId>
              </a:tblPr>
              <a:tblGrid>
                <a:gridCol w="1561512">
                  <a:extLst>
                    <a:ext uri="{9D8B030D-6E8A-4147-A177-3AD203B41FA5}">
                      <a16:colId xmlns:a16="http://schemas.microsoft.com/office/drawing/2014/main" val="20000"/>
                    </a:ext>
                  </a:extLst>
                </a:gridCol>
                <a:gridCol w="9509760">
                  <a:extLst>
                    <a:ext uri="{9D8B030D-6E8A-4147-A177-3AD203B41FA5}">
                      <a16:colId xmlns:a16="http://schemas.microsoft.com/office/drawing/2014/main" val="1303380182"/>
                    </a:ext>
                  </a:extLst>
                </a:gridCol>
              </a:tblGrid>
              <a:tr h="40793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2399887">
                <a:tc>
                  <a:txBody>
                    <a:bodyPr/>
                    <a:lstStyle/>
                    <a:p>
                      <a:r>
                        <a:rPr lang="en-GB" sz="1800" b="1" kern="1200" dirty="0">
                          <a:solidFill>
                            <a:schemeClr val="tx1"/>
                          </a:solidFill>
                          <a:effectLst/>
                          <a:latin typeface="+mn-lt"/>
                          <a:ea typeface="+mn-ea"/>
                          <a:cs typeface="+mn-cs"/>
                        </a:rPr>
                        <a:t>Multiplication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There are 24 match sticks in one box, how many match sticks are in 3 boxes?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It’s important for children to use the continuous bar model to show the representation of 24 x 3  (24 + 24 + 24). From using this bar model children should then be able to calculate the total.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24 x 3 = 72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‘twenty- four multiplied by three is seventy- two’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‘There are 72 matches altogether’ </a:t>
                      </a:r>
                    </a:p>
                  </a:txBody>
                  <a:tcPr/>
                </a:tc>
                <a:extLst>
                  <a:ext uri="{0D108BD9-81ED-4DB2-BD59-A6C34878D82A}">
                    <a16:rowId xmlns:a16="http://schemas.microsoft.com/office/drawing/2014/main" val="10001"/>
                  </a:ext>
                </a:extLst>
              </a:tr>
              <a:tr h="2085971">
                <a:tc>
                  <a:txBody>
                    <a:bodyPr/>
                    <a:lstStyle/>
                    <a:p>
                      <a:r>
                        <a:rPr lang="en-GB" sz="1800" b="1" kern="1200" dirty="0">
                          <a:solidFill>
                            <a:schemeClr val="tx1"/>
                          </a:solidFill>
                          <a:effectLst/>
                          <a:latin typeface="+mn-lt"/>
                          <a:ea typeface="+mn-ea"/>
                          <a:cs typeface="+mn-cs"/>
                        </a:rPr>
                        <a:t>Division </a:t>
                      </a:r>
                    </a:p>
                  </a:txBody>
                  <a:tcPr/>
                </a:tc>
                <a:tc>
                  <a:txBody>
                    <a:bodyPr/>
                    <a:lstStyle/>
                    <a:p>
                      <a:r>
                        <a:rPr lang="en-GB" sz="1200" baseline="0" dirty="0"/>
                        <a:t>72 matches are shared equally into 3 boxes. How many matches are in  each box? </a:t>
                      </a:r>
                    </a:p>
                    <a:p>
                      <a:endParaRPr lang="en-GB" sz="1200" baseline="0" dirty="0"/>
                    </a:p>
                    <a:p>
                      <a:endParaRPr lang="en-GB" sz="1200" baseline="0" dirty="0"/>
                    </a:p>
                    <a:p>
                      <a:endParaRPr lang="en-GB" sz="1200" baseline="0" dirty="0"/>
                    </a:p>
                    <a:p>
                      <a:endParaRPr lang="en-GB" sz="1200" baseline="0" dirty="0"/>
                    </a:p>
                    <a:p>
                      <a:endParaRPr lang="en-GB" sz="1200" baseline="0" dirty="0"/>
                    </a:p>
                    <a:p>
                      <a:endParaRPr lang="en-GB" sz="1200" baseline="0" dirty="0"/>
                    </a:p>
                    <a:p>
                      <a:r>
                        <a:rPr lang="en-GB" sz="1200" baseline="0" dirty="0"/>
                        <a:t>Here, children will draw out a continuous bar with the 72 as the whole, the bar will then need to be split in to 3 equal groups, here children can see that the calculation to solve this problem would be 72 ÷ 3. </a:t>
                      </a:r>
                    </a:p>
                    <a:p>
                      <a:endParaRPr lang="en-GB" sz="1200" baseline="0" dirty="0"/>
                    </a:p>
                    <a:p>
                      <a:r>
                        <a:rPr lang="en-GB" sz="1200" baseline="0" dirty="0"/>
                        <a:t>72 ÷ 3 = 24 </a:t>
                      </a:r>
                    </a:p>
                    <a:p>
                      <a:r>
                        <a:rPr lang="en-GB" sz="1200" baseline="0" dirty="0"/>
                        <a:t>‘seventy- two divided by three is twenty- four’ </a:t>
                      </a:r>
                    </a:p>
                    <a:p>
                      <a:r>
                        <a:rPr lang="en-GB" sz="1200" baseline="0" dirty="0"/>
                        <a:t>‘There are 24 matches in each box’</a:t>
                      </a:r>
                    </a:p>
                    <a:p>
                      <a:endParaRPr lang="en-GB" sz="1200" baseline="0" dirty="0"/>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LKS2</a:t>
              </a:r>
            </a:p>
          </p:txBody>
        </p:sp>
      </p:grpSp>
      <p:pic>
        <p:nvPicPr>
          <p:cNvPr id="5" name="Picture 4">
            <a:extLst>
              <a:ext uri="{FF2B5EF4-FFF2-40B4-BE49-F238E27FC236}">
                <a16:creationId xmlns:a16="http://schemas.microsoft.com/office/drawing/2014/main" id="{83C6C2A4-726A-42F4-BABE-3402348E72C9}"/>
              </a:ext>
            </a:extLst>
          </p:cNvPr>
          <p:cNvPicPr>
            <a:picLocks noChangeAspect="1"/>
          </p:cNvPicPr>
          <p:nvPr/>
        </p:nvPicPr>
        <p:blipFill rotWithShape="1">
          <a:blip r:embed="rId2"/>
          <a:srcRect r="1197"/>
          <a:stretch/>
        </p:blipFill>
        <p:spPr>
          <a:xfrm>
            <a:off x="6788854" y="1318355"/>
            <a:ext cx="3557307" cy="1189697"/>
          </a:xfrm>
          <a:prstGeom prst="rect">
            <a:avLst/>
          </a:prstGeom>
        </p:spPr>
      </p:pic>
      <p:pic>
        <p:nvPicPr>
          <p:cNvPr id="6" name="Picture 5">
            <a:extLst>
              <a:ext uri="{FF2B5EF4-FFF2-40B4-BE49-F238E27FC236}">
                <a16:creationId xmlns:a16="http://schemas.microsoft.com/office/drawing/2014/main" id="{66335E55-87DF-4A20-99B7-DF3C3DC4CCAF}"/>
              </a:ext>
            </a:extLst>
          </p:cNvPr>
          <p:cNvPicPr>
            <a:picLocks noChangeAspect="1"/>
          </p:cNvPicPr>
          <p:nvPr/>
        </p:nvPicPr>
        <p:blipFill rotWithShape="1">
          <a:blip r:embed="rId3"/>
          <a:srcRect r="1197"/>
          <a:stretch/>
        </p:blipFill>
        <p:spPr>
          <a:xfrm>
            <a:off x="7556454" y="3800430"/>
            <a:ext cx="3557307" cy="1267094"/>
          </a:xfrm>
          <a:prstGeom prst="rect">
            <a:avLst/>
          </a:prstGeom>
        </p:spPr>
      </p:pic>
    </p:spTree>
    <p:extLst>
      <p:ext uri="{BB962C8B-B14F-4D97-AF65-F5344CB8AC3E}">
        <p14:creationId xmlns:p14="http://schemas.microsoft.com/office/powerpoint/2010/main" val="8317998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19FF5E2-FBA7-488E-894D-26DBA5F610F2}"/>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290545563"/>
              </p:ext>
            </p:extLst>
          </p:nvPr>
        </p:nvGraphicFramePr>
        <p:xfrm>
          <a:off x="576775" y="1055488"/>
          <a:ext cx="11015003" cy="4187455"/>
        </p:xfrm>
        <a:graphic>
          <a:graphicData uri="http://schemas.openxmlformats.org/drawingml/2006/table">
            <a:tbl>
              <a:tblPr firstRow="1" bandRow="1">
                <a:tableStyleId>{5940675A-B579-460E-94D1-54222C63F5DA}</a:tableStyleId>
              </a:tblPr>
              <a:tblGrid>
                <a:gridCol w="1294228">
                  <a:extLst>
                    <a:ext uri="{9D8B030D-6E8A-4147-A177-3AD203B41FA5}">
                      <a16:colId xmlns:a16="http://schemas.microsoft.com/office/drawing/2014/main" val="20000"/>
                    </a:ext>
                  </a:extLst>
                </a:gridCol>
                <a:gridCol w="9720775">
                  <a:extLst>
                    <a:ext uri="{9D8B030D-6E8A-4147-A177-3AD203B41FA5}">
                      <a16:colId xmlns:a16="http://schemas.microsoft.com/office/drawing/2014/main" val="1303380182"/>
                    </a:ext>
                  </a:extLst>
                </a:gridCol>
              </a:tblGrid>
              <a:tr h="40793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2532081">
                <a:tc>
                  <a:txBody>
                    <a:bodyPr/>
                    <a:lstStyle/>
                    <a:p>
                      <a:r>
                        <a:rPr lang="en-GB" sz="1800" b="1" kern="1200" dirty="0">
                          <a:solidFill>
                            <a:schemeClr val="tx1"/>
                          </a:solidFill>
                          <a:effectLst/>
                          <a:latin typeface="+mn-lt"/>
                          <a:ea typeface="+mn-ea"/>
                          <a:cs typeface="+mn-cs"/>
                        </a:rPr>
                        <a:t>Fractions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There are 72 matches in one box. 2/3 of the box have been used. How many matches are left?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Children use the continuous bar to work out the value of </a:t>
                      </a:r>
                      <a:r>
                        <a:rPr lang="en-GB" sz="1100" u="none" baseline="30000" dirty="0"/>
                        <a:t>1</a:t>
                      </a:r>
                      <a:r>
                        <a:rPr lang="en-GB" sz="1100" u="none" baseline="0" dirty="0"/>
                        <a:t>/</a:t>
                      </a:r>
                      <a:r>
                        <a:rPr lang="en-GB" sz="1100" u="none" baseline="-25000" dirty="0"/>
                        <a:t>3</a:t>
                      </a:r>
                      <a:r>
                        <a:rPr lang="en-GB" sz="1100" u="none" baseline="0" dirty="0"/>
                        <a:t> of the whole (72), by dividing the bar into  3 equal parts.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72 ÷ 3  = 24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30000" dirty="0"/>
                        <a:t>1</a:t>
                      </a:r>
                      <a:r>
                        <a:rPr lang="en-GB" sz="1100" u="none" baseline="0" dirty="0"/>
                        <a:t>/</a:t>
                      </a:r>
                      <a:r>
                        <a:rPr lang="en-GB" sz="1100" u="none" baseline="-25000" dirty="0"/>
                        <a:t>3</a:t>
                      </a:r>
                      <a:r>
                        <a:rPr lang="en-GB" sz="1100" u="none" baseline="0" dirty="0"/>
                        <a:t> of 72 = 24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seventy – two divided by three makes twenty- four’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one third of seventy- two is twenty- four’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There are twenty- four matches left in the box.’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txBody>
                  <a:tcPr/>
                </a:tc>
                <a:extLst>
                  <a:ext uri="{0D108BD9-81ED-4DB2-BD59-A6C34878D82A}">
                    <a16:rowId xmlns:a16="http://schemas.microsoft.com/office/drawing/2014/main" val="10001"/>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a:ln>
              <a:solidFill>
                <a:srgbClr val="92D050"/>
              </a:solid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a:ln>
              <a:solidFill>
                <a:srgbClr val="92D050"/>
              </a:solidFill>
            </a:ln>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LKS2</a:t>
              </a:r>
            </a:p>
          </p:txBody>
        </p:sp>
      </p:grpSp>
      <p:pic>
        <p:nvPicPr>
          <p:cNvPr id="2" name="Picture 1">
            <a:extLst>
              <a:ext uri="{FF2B5EF4-FFF2-40B4-BE49-F238E27FC236}">
                <a16:creationId xmlns:a16="http://schemas.microsoft.com/office/drawing/2014/main" id="{923CB8EE-125D-4310-8B2D-B9B32E3DF8A8}"/>
              </a:ext>
            </a:extLst>
          </p:cNvPr>
          <p:cNvPicPr>
            <a:picLocks noChangeAspect="1"/>
          </p:cNvPicPr>
          <p:nvPr/>
        </p:nvPicPr>
        <p:blipFill>
          <a:blip r:embed="rId2"/>
          <a:stretch>
            <a:fillRect/>
          </a:stretch>
        </p:blipFill>
        <p:spPr>
          <a:xfrm>
            <a:off x="4151784" y="1896443"/>
            <a:ext cx="2376264" cy="1532557"/>
          </a:xfrm>
          <a:prstGeom prst="rect">
            <a:avLst/>
          </a:prstGeom>
        </p:spPr>
      </p:pic>
      <p:pic>
        <p:nvPicPr>
          <p:cNvPr id="5" name="Picture 4">
            <a:extLst>
              <a:ext uri="{FF2B5EF4-FFF2-40B4-BE49-F238E27FC236}">
                <a16:creationId xmlns:a16="http://schemas.microsoft.com/office/drawing/2014/main" id="{9D2FB7C5-2A62-490F-B8F9-9FAA5076BC54}"/>
              </a:ext>
            </a:extLst>
          </p:cNvPr>
          <p:cNvPicPr>
            <a:picLocks noChangeAspect="1"/>
          </p:cNvPicPr>
          <p:nvPr/>
        </p:nvPicPr>
        <p:blipFill>
          <a:blip r:embed="rId3"/>
          <a:stretch>
            <a:fillRect/>
          </a:stretch>
        </p:blipFill>
        <p:spPr>
          <a:xfrm>
            <a:off x="6825348" y="1825091"/>
            <a:ext cx="2443638" cy="1570518"/>
          </a:xfrm>
          <a:prstGeom prst="rect">
            <a:avLst/>
          </a:prstGeom>
        </p:spPr>
      </p:pic>
    </p:spTree>
    <p:extLst>
      <p:ext uri="{BB962C8B-B14F-4D97-AF65-F5344CB8AC3E}">
        <p14:creationId xmlns:p14="http://schemas.microsoft.com/office/powerpoint/2010/main" val="18804369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24F9558-EC12-48D5-AD35-D6FE6ECB5247}"/>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824474868"/>
              </p:ext>
            </p:extLst>
          </p:nvPr>
        </p:nvGraphicFramePr>
        <p:xfrm>
          <a:off x="548640" y="1055488"/>
          <a:ext cx="11141613" cy="3181615"/>
        </p:xfrm>
        <a:graphic>
          <a:graphicData uri="http://schemas.openxmlformats.org/drawingml/2006/table">
            <a:tbl>
              <a:tblPr firstRow="1" bandRow="1">
                <a:tableStyleId>{5940675A-B579-460E-94D1-54222C63F5DA}</a:tableStyleId>
              </a:tblPr>
              <a:tblGrid>
                <a:gridCol w="1332381">
                  <a:extLst>
                    <a:ext uri="{9D8B030D-6E8A-4147-A177-3AD203B41FA5}">
                      <a16:colId xmlns:a16="http://schemas.microsoft.com/office/drawing/2014/main" val="20000"/>
                    </a:ext>
                  </a:extLst>
                </a:gridCol>
                <a:gridCol w="6773245">
                  <a:extLst>
                    <a:ext uri="{9D8B030D-6E8A-4147-A177-3AD203B41FA5}">
                      <a16:colId xmlns:a16="http://schemas.microsoft.com/office/drawing/2014/main" val="1303380182"/>
                    </a:ext>
                  </a:extLst>
                </a:gridCol>
                <a:gridCol w="3035987">
                  <a:extLst>
                    <a:ext uri="{9D8B030D-6E8A-4147-A177-3AD203B41FA5}">
                      <a16:colId xmlns:a16="http://schemas.microsoft.com/office/drawing/2014/main" val="1778674564"/>
                    </a:ext>
                  </a:extLst>
                </a:gridCol>
              </a:tblGrid>
              <a:tr h="40793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tc>
                  <a:txBody>
                    <a:bodyPr/>
                    <a:lstStyle/>
                    <a:p>
                      <a:pPr algn="ctr"/>
                      <a:r>
                        <a:rPr lang="en-GB" b="1" dirty="0">
                          <a:solidFill>
                            <a:schemeClr val="bg1"/>
                          </a:solidFill>
                        </a:rPr>
                        <a:t>Calculation </a:t>
                      </a:r>
                    </a:p>
                  </a:txBody>
                  <a:tcPr>
                    <a:solidFill>
                      <a:srgbClr val="92D050"/>
                    </a:solidFill>
                  </a:tcPr>
                </a:tc>
                <a:extLst>
                  <a:ext uri="{0D108BD9-81ED-4DB2-BD59-A6C34878D82A}">
                    <a16:rowId xmlns:a16="http://schemas.microsoft.com/office/drawing/2014/main" val="10000"/>
                  </a:ext>
                </a:extLst>
              </a:tr>
              <a:tr h="2109594">
                <a:tc>
                  <a:txBody>
                    <a:bodyPr/>
                    <a:lstStyle/>
                    <a:p>
                      <a:r>
                        <a:rPr lang="en-GB" sz="1800" b="1" kern="1200" dirty="0">
                          <a:solidFill>
                            <a:schemeClr val="tx1"/>
                          </a:solidFill>
                          <a:effectLst/>
                          <a:latin typeface="+mn-lt"/>
                          <a:ea typeface="+mn-ea"/>
                          <a:cs typeface="+mn-cs"/>
                        </a:rPr>
                        <a:t>Complex Problem</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Tom ate 9 grapes at the picnic. Sam ate 3 times as many grapes as Tom. How many grapes did they eat altogether?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0" u="none" baseline="0" dirty="0"/>
                        <a:t>Drawing out a comparative bar between Tom and Sam, and labelling how many grapes Tom eats. Children then draw out 3 times as many as Tom, 9 + 9 + 9 = 27 or 9 x 3 = 27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0" u="none" baseline="0" dirty="0"/>
                        <a:t>9 + 27 = 36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0" u="none" baseline="0" dirty="0"/>
                        <a:t>Together Tom and Sam ate 36 grapes.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i="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0" u="none" baseline="0" dirty="0"/>
                        <a:t>Step 1: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0" u="none" baseline="0" dirty="0"/>
                        <a:t>9 x 3 = 27 ( Sam has 3 times as many as Tom)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0" u="none" baseline="0" dirty="0"/>
                        <a:t>Step 2: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0" u="none" baseline="0" dirty="0"/>
                        <a:t>9 + 27 = 36 (Add how many both Tom and Sam have altogether)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0" u="none" baseline="0" dirty="0"/>
                    </a:p>
                  </a:txBody>
                  <a:tcPr/>
                </a:tc>
                <a:extLst>
                  <a:ext uri="{0D108BD9-81ED-4DB2-BD59-A6C34878D82A}">
                    <a16:rowId xmlns:a16="http://schemas.microsoft.com/office/drawing/2014/main" val="10001"/>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LKS2</a:t>
              </a:r>
            </a:p>
          </p:txBody>
        </p:sp>
      </p:grpSp>
      <p:pic>
        <p:nvPicPr>
          <p:cNvPr id="5" name="Picture 4">
            <a:extLst>
              <a:ext uri="{FF2B5EF4-FFF2-40B4-BE49-F238E27FC236}">
                <a16:creationId xmlns:a16="http://schemas.microsoft.com/office/drawing/2014/main" id="{458D1576-6252-4587-9F91-28010BCBDA4B}"/>
              </a:ext>
            </a:extLst>
          </p:cNvPr>
          <p:cNvPicPr>
            <a:picLocks noChangeAspect="1"/>
          </p:cNvPicPr>
          <p:nvPr/>
        </p:nvPicPr>
        <p:blipFill>
          <a:blip r:embed="rId2"/>
          <a:stretch>
            <a:fillRect/>
          </a:stretch>
        </p:blipFill>
        <p:spPr>
          <a:xfrm>
            <a:off x="3431704" y="2014146"/>
            <a:ext cx="4313858" cy="1264297"/>
          </a:xfrm>
          <a:prstGeom prst="rect">
            <a:avLst/>
          </a:prstGeom>
        </p:spPr>
      </p:pic>
    </p:spTree>
    <p:extLst>
      <p:ext uri="{BB962C8B-B14F-4D97-AF65-F5344CB8AC3E}">
        <p14:creationId xmlns:p14="http://schemas.microsoft.com/office/powerpoint/2010/main" val="3014196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D3D09E1-E615-495C-87A4-D7AB7F02FE80}"/>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832923857"/>
              </p:ext>
            </p:extLst>
          </p:nvPr>
        </p:nvGraphicFramePr>
        <p:xfrm>
          <a:off x="534573" y="707724"/>
          <a:ext cx="11113476" cy="5841789"/>
        </p:xfrm>
        <a:graphic>
          <a:graphicData uri="http://schemas.openxmlformats.org/drawingml/2006/table">
            <a:tbl>
              <a:tblPr firstRow="1" bandRow="1">
                <a:tableStyleId>{5940675A-B579-460E-94D1-54222C63F5DA}</a:tableStyleId>
              </a:tblPr>
              <a:tblGrid>
                <a:gridCol w="1406769">
                  <a:extLst>
                    <a:ext uri="{9D8B030D-6E8A-4147-A177-3AD203B41FA5}">
                      <a16:colId xmlns:a16="http://schemas.microsoft.com/office/drawing/2014/main" val="20000"/>
                    </a:ext>
                  </a:extLst>
                </a:gridCol>
                <a:gridCol w="9706707">
                  <a:extLst>
                    <a:ext uri="{9D8B030D-6E8A-4147-A177-3AD203B41FA5}">
                      <a16:colId xmlns:a16="http://schemas.microsoft.com/office/drawing/2014/main" val="1303380182"/>
                    </a:ext>
                  </a:extLst>
                </a:gridCol>
              </a:tblGrid>
              <a:tr h="35917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2648948">
                <a:tc>
                  <a:txBody>
                    <a:bodyPr/>
                    <a:lstStyle/>
                    <a:p>
                      <a:r>
                        <a:rPr lang="en-GB" sz="1800" b="1" kern="1200" dirty="0">
                          <a:solidFill>
                            <a:schemeClr val="tx1"/>
                          </a:solidFill>
                          <a:effectLst/>
                          <a:latin typeface="+mn-lt"/>
                          <a:ea typeface="+mn-ea"/>
                          <a:cs typeface="+mn-cs"/>
                        </a:rPr>
                        <a:t>Addition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A plane is flying at 23, 567 feet high, during the flight it ascends 3,456 feet. What height is the plane flying at now?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Children draw a continuous bar of 23, 567 as a part and then add on ( augmentation) 3, 456 to show the ascending height of the plane. Children will then be able to notice that the calculation to complete this problem is 23, 567 + 3,456.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twenty- three thousand, five hundred and sixty–seven add three thousand, four hundred and fifty six equals twenty- six thousand and twenty three.’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‘The plane is flying at 26,023ft high.’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i="1" u="none" baseline="0" dirty="0"/>
                    </a:p>
                  </a:txBody>
                  <a:tcPr/>
                </a:tc>
                <a:extLst>
                  <a:ext uri="{0D108BD9-81ED-4DB2-BD59-A6C34878D82A}">
                    <a16:rowId xmlns:a16="http://schemas.microsoft.com/office/drawing/2014/main" val="10001"/>
                  </a:ext>
                </a:extLst>
              </a:tr>
              <a:tr h="2702349">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Subtraction: </a:t>
                      </a:r>
                    </a:p>
                    <a:p>
                      <a:r>
                        <a:rPr lang="en-GB" sz="1800" b="1" kern="1200" dirty="0">
                          <a:solidFill>
                            <a:schemeClr val="tx1"/>
                          </a:solidFill>
                          <a:effectLst/>
                          <a:latin typeface="+mn-lt"/>
                          <a:ea typeface="+mn-ea"/>
                          <a:cs typeface="+mn-cs"/>
                        </a:rPr>
                        <a:t>Take away/ </a:t>
                      </a:r>
                    </a:p>
                    <a:p>
                      <a:r>
                        <a:rPr lang="en-GB" sz="1800" b="1" kern="1200" dirty="0">
                          <a:solidFill>
                            <a:schemeClr val="tx1"/>
                          </a:solidFill>
                          <a:effectLst/>
                          <a:latin typeface="+mn-lt"/>
                          <a:ea typeface="+mn-ea"/>
                          <a:cs typeface="+mn-cs"/>
                        </a:rPr>
                        <a:t>Reduction </a:t>
                      </a:r>
                    </a:p>
                  </a:txBody>
                  <a:tcPr/>
                </a:tc>
                <a:tc>
                  <a:txBody>
                    <a:bodyPr/>
                    <a:lstStyle/>
                    <a:p>
                      <a:r>
                        <a:rPr lang="en-GB" sz="1200" baseline="0" dirty="0"/>
                        <a:t>A plane is flying at 26,023 ft high, it descends by 3, 456 ft. What height is the flight flying at now?</a:t>
                      </a:r>
                    </a:p>
                    <a:p>
                      <a:endParaRPr lang="en-GB" sz="1200" baseline="0" dirty="0"/>
                    </a:p>
                    <a:p>
                      <a:endParaRPr lang="en-GB" sz="1200" baseline="0" dirty="0"/>
                    </a:p>
                    <a:p>
                      <a:endParaRPr lang="en-GB" sz="1200" baseline="0" dirty="0"/>
                    </a:p>
                    <a:p>
                      <a:endParaRPr lang="en-GB" sz="1200" baseline="0" dirty="0"/>
                    </a:p>
                    <a:p>
                      <a:endParaRPr lang="en-GB" sz="1200" baseline="0" dirty="0"/>
                    </a:p>
                    <a:p>
                      <a:endParaRPr lang="en-GB" sz="1200" baseline="0" dirty="0"/>
                    </a:p>
                    <a:p>
                      <a:endParaRPr lang="en-GB" sz="1200" baseline="0" dirty="0"/>
                    </a:p>
                    <a:p>
                      <a:endParaRPr lang="en-GB" sz="1200" baseline="0" dirty="0"/>
                    </a:p>
                    <a:p>
                      <a:r>
                        <a:rPr lang="en-GB" sz="1200" baseline="0" dirty="0"/>
                        <a:t>Children draw a continuous bar of the whole (26,023 ft), and show a reduction of 3,456, to lead to the calculation of 26, 023 – 3,456. </a:t>
                      </a:r>
                    </a:p>
                    <a:p>
                      <a:endParaRPr lang="en-GB" sz="1200" baseline="0" dirty="0"/>
                    </a:p>
                    <a:p>
                      <a:r>
                        <a:rPr lang="en-GB" sz="1200" i="1" baseline="0" dirty="0"/>
                        <a:t>‘twenty- six thousand and twenty- three subtract three thousand, four hundred and fifty- six’ </a:t>
                      </a:r>
                    </a:p>
                    <a:p>
                      <a:r>
                        <a:rPr lang="en-GB" sz="1200" i="1" baseline="0" dirty="0"/>
                        <a:t>‘ The plane is now flying at 23, 567 ft high’ </a:t>
                      </a:r>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UKS2</a:t>
              </a:r>
            </a:p>
          </p:txBody>
        </p:sp>
      </p:grpSp>
      <p:pic>
        <p:nvPicPr>
          <p:cNvPr id="5" name="Picture 4">
            <a:extLst>
              <a:ext uri="{FF2B5EF4-FFF2-40B4-BE49-F238E27FC236}">
                <a16:creationId xmlns:a16="http://schemas.microsoft.com/office/drawing/2014/main" id="{BCBEC4BE-F305-4A89-B4E4-7722BE60639C}"/>
              </a:ext>
            </a:extLst>
          </p:cNvPr>
          <p:cNvPicPr>
            <a:picLocks noChangeAspect="1"/>
          </p:cNvPicPr>
          <p:nvPr/>
        </p:nvPicPr>
        <p:blipFill>
          <a:blip r:embed="rId3"/>
          <a:stretch>
            <a:fillRect/>
          </a:stretch>
        </p:blipFill>
        <p:spPr>
          <a:xfrm>
            <a:off x="4996920" y="1369620"/>
            <a:ext cx="3243182" cy="1407211"/>
          </a:xfrm>
          <a:prstGeom prst="rect">
            <a:avLst/>
          </a:prstGeom>
        </p:spPr>
      </p:pic>
      <p:pic>
        <p:nvPicPr>
          <p:cNvPr id="6" name="Picture 5">
            <a:extLst>
              <a:ext uri="{FF2B5EF4-FFF2-40B4-BE49-F238E27FC236}">
                <a16:creationId xmlns:a16="http://schemas.microsoft.com/office/drawing/2014/main" id="{A6DDF1AC-DBDA-47A4-8B09-99C950867BD4}"/>
              </a:ext>
            </a:extLst>
          </p:cNvPr>
          <p:cNvPicPr>
            <a:picLocks noChangeAspect="1"/>
          </p:cNvPicPr>
          <p:nvPr/>
        </p:nvPicPr>
        <p:blipFill>
          <a:blip r:embed="rId4"/>
          <a:stretch>
            <a:fillRect/>
          </a:stretch>
        </p:blipFill>
        <p:spPr>
          <a:xfrm>
            <a:off x="5087888" y="4156076"/>
            <a:ext cx="3283244" cy="1406341"/>
          </a:xfrm>
          <a:prstGeom prst="rect">
            <a:avLst/>
          </a:prstGeom>
        </p:spPr>
      </p:pic>
      <p:cxnSp>
        <p:nvCxnSpPr>
          <p:cNvPr id="3" name="Straight Connector 2">
            <a:extLst>
              <a:ext uri="{FF2B5EF4-FFF2-40B4-BE49-F238E27FC236}">
                <a16:creationId xmlns:a16="http://schemas.microsoft.com/office/drawing/2014/main" id="{487550B2-2BF4-4D1A-B543-090F729F1E92}"/>
              </a:ext>
            </a:extLst>
          </p:cNvPr>
          <p:cNvCxnSpPr/>
          <p:nvPr/>
        </p:nvCxnSpPr>
        <p:spPr>
          <a:xfrm flipV="1">
            <a:off x="7032105" y="5301208"/>
            <a:ext cx="1207997" cy="21602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62380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A3A146B-4A87-4E7E-A3A8-E9BF3B908E47}"/>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068222853"/>
              </p:ext>
            </p:extLst>
          </p:nvPr>
        </p:nvGraphicFramePr>
        <p:xfrm>
          <a:off x="534573" y="1055488"/>
          <a:ext cx="11127544" cy="5665735"/>
        </p:xfrm>
        <a:graphic>
          <a:graphicData uri="http://schemas.openxmlformats.org/drawingml/2006/table">
            <a:tbl>
              <a:tblPr firstRow="1" bandRow="1">
                <a:tableStyleId>{5940675A-B579-460E-94D1-54222C63F5DA}</a:tableStyleId>
              </a:tblPr>
              <a:tblGrid>
                <a:gridCol w="1850060">
                  <a:extLst>
                    <a:ext uri="{9D8B030D-6E8A-4147-A177-3AD203B41FA5}">
                      <a16:colId xmlns:a16="http://schemas.microsoft.com/office/drawing/2014/main" val="20000"/>
                    </a:ext>
                  </a:extLst>
                </a:gridCol>
                <a:gridCol w="9277484">
                  <a:extLst>
                    <a:ext uri="{9D8B030D-6E8A-4147-A177-3AD203B41FA5}">
                      <a16:colId xmlns:a16="http://schemas.microsoft.com/office/drawing/2014/main" val="1303380182"/>
                    </a:ext>
                  </a:extLst>
                </a:gridCol>
              </a:tblGrid>
              <a:tr h="40793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239988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Subtraction: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Partitioning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u="none" baseline="0" dirty="0"/>
                        <a:t>A plane flew  26, 023  miles to Turkey via France. It travels 3,456 miles to get to France. How many miles does it travel to get to Turkey?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u="none" baseline="0" dirty="0"/>
                        <a:t>Using the continuous bar model, children draw out the whole (26, 023) and show that part ( 3,456). Children can then subtract 3,456 from 23, 567 to find the other part.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u="none" baseline="0" dirty="0"/>
                        <a:t>26,023 – 3,456 = 23, 567 </a:t>
                      </a:r>
                      <a:endParaRPr lang="en-GB" sz="1100" i="1"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twenty – six thousand and twenty- three subtract three thousand, four hundred and fifty- six equals twenty- three thousand, five hundred and sixty- seven.’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The plane travelled 23, 567 miles to Turkey.’ </a:t>
                      </a:r>
                    </a:p>
                  </a:txBody>
                  <a:tcPr/>
                </a:tc>
                <a:extLst>
                  <a:ext uri="{0D108BD9-81ED-4DB2-BD59-A6C34878D82A}">
                    <a16:rowId xmlns:a16="http://schemas.microsoft.com/office/drawing/2014/main" val="10001"/>
                  </a:ext>
                </a:extLst>
              </a:tr>
              <a:tr h="1679397">
                <a:tc>
                  <a:txBody>
                    <a:bodyPr/>
                    <a:lstStyle/>
                    <a:p>
                      <a:endParaRPr lang="en-GB" sz="900" kern="1200" dirty="0">
                        <a:solidFill>
                          <a:schemeClr val="tx1"/>
                        </a:solidFill>
                        <a:effectLst/>
                        <a:latin typeface="+mn-lt"/>
                        <a:ea typeface="+mn-ea"/>
                        <a:cs typeface="+mn-cs"/>
                      </a:endParaRPr>
                    </a:p>
                    <a:p>
                      <a:r>
                        <a:rPr lang="en-GB" sz="1800" b="1" kern="1200" dirty="0">
                          <a:solidFill>
                            <a:schemeClr val="tx1"/>
                          </a:solidFill>
                          <a:effectLst/>
                          <a:latin typeface="+mn-lt"/>
                          <a:ea typeface="+mn-ea"/>
                          <a:cs typeface="+mn-cs"/>
                        </a:rPr>
                        <a:t>Subtraction: Difference </a:t>
                      </a:r>
                    </a:p>
                  </a:txBody>
                  <a:tcPr/>
                </a:tc>
                <a:tc>
                  <a:txBody>
                    <a:bodyPr/>
                    <a:lstStyle/>
                    <a:p>
                      <a:r>
                        <a:rPr lang="en-GB" sz="1200" baseline="0" dirty="0"/>
                        <a:t>A plane travels 26,023 miles to flying to France or 23, 567 miles to fly to Turkey. How many more miles does it take the plane to fly from France than to Turkey? </a:t>
                      </a:r>
                    </a:p>
                    <a:p>
                      <a:endParaRPr lang="en-GB" sz="1200" baseline="0" dirty="0"/>
                    </a:p>
                    <a:p>
                      <a:endParaRPr lang="en-GB" sz="1200" baseline="0" dirty="0"/>
                    </a:p>
                    <a:p>
                      <a:endParaRPr lang="en-GB" sz="1200" baseline="0" dirty="0"/>
                    </a:p>
                    <a:p>
                      <a:endParaRPr lang="en-GB" sz="1200" baseline="0" dirty="0"/>
                    </a:p>
                    <a:p>
                      <a:endParaRPr lang="en-GB" sz="1200" baseline="0" dirty="0"/>
                    </a:p>
                    <a:p>
                      <a:r>
                        <a:rPr lang="en-GB" sz="1200" baseline="0" dirty="0"/>
                        <a:t>Drawing out the continuous model of the distance to fly to France (26,023), compare it to the distance to fly to Turkey (23,567). Children can see that the remaining part is the difference between the two distances. </a:t>
                      </a:r>
                    </a:p>
                    <a:p>
                      <a:endParaRPr lang="en-GB" sz="1200" baseline="0" dirty="0"/>
                    </a:p>
                    <a:p>
                      <a:r>
                        <a:rPr lang="en-GB" sz="1200" baseline="0" dirty="0"/>
                        <a:t>26,023 – 23,567 = 3,456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u="none" baseline="0" dirty="0"/>
                        <a:t>‘ twenty – six thousand and twenty- three subtract three thousand, four hundred and fifty- six equals twenty- three thousand, five hundred and sixty- seven.’ </a:t>
                      </a:r>
                    </a:p>
                    <a:p>
                      <a:r>
                        <a:rPr lang="en-GB" sz="1200" i="1" baseline="0" dirty="0"/>
                        <a:t>‘It took 3,456 miles more to travel to France.’  </a:t>
                      </a:r>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UKS2</a:t>
              </a:r>
            </a:p>
          </p:txBody>
        </p:sp>
      </p:grpSp>
      <p:pic>
        <p:nvPicPr>
          <p:cNvPr id="9" name="Picture 8">
            <a:extLst>
              <a:ext uri="{FF2B5EF4-FFF2-40B4-BE49-F238E27FC236}">
                <a16:creationId xmlns:a16="http://schemas.microsoft.com/office/drawing/2014/main" id="{83CD93A5-F98A-4955-998D-A27D9EE83FCC}"/>
              </a:ext>
            </a:extLst>
          </p:cNvPr>
          <p:cNvPicPr>
            <a:picLocks noChangeAspect="1"/>
          </p:cNvPicPr>
          <p:nvPr/>
        </p:nvPicPr>
        <p:blipFill>
          <a:blip r:embed="rId2"/>
          <a:stretch>
            <a:fillRect/>
          </a:stretch>
        </p:blipFill>
        <p:spPr>
          <a:xfrm>
            <a:off x="4871864" y="1700809"/>
            <a:ext cx="3063484" cy="1312209"/>
          </a:xfrm>
          <a:prstGeom prst="rect">
            <a:avLst/>
          </a:prstGeom>
        </p:spPr>
      </p:pic>
      <p:pic>
        <p:nvPicPr>
          <p:cNvPr id="5" name="Picture 4">
            <a:extLst>
              <a:ext uri="{FF2B5EF4-FFF2-40B4-BE49-F238E27FC236}">
                <a16:creationId xmlns:a16="http://schemas.microsoft.com/office/drawing/2014/main" id="{129FC819-B915-488D-A470-5EAB83BB6F9B}"/>
              </a:ext>
            </a:extLst>
          </p:cNvPr>
          <p:cNvPicPr>
            <a:picLocks noChangeAspect="1"/>
          </p:cNvPicPr>
          <p:nvPr/>
        </p:nvPicPr>
        <p:blipFill>
          <a:blip r:embed="rId3"/>
          <a:stretch>
            <a:fillRect/>
          </a:stretch>
        </p:blipFill>
        <p:spPr>
          <a:xfrm>
            <a:off x="4959484" y="4356159"/>
            <a:ext cx="3528392" cy="1021922"/>
          </a:xfrm>
          <a:prstGeom prst="rect">
            <a:avLst/>
          </a:prstGeom>
        </p:spPr>
      </p:pic>
    </p:spTree>
    <p:extLst>
      <p:ext uri="{BB962C8B-B14F-4D97-AF65-F5344CB8AC3E}">
        <p14:creationId xmlns:p14="http://schemas.microsoft.com/office/powerpoint/2010/main" val="822034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21F2A3-EE74-46C9-9065-4EDE65D6E1FF}"/>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969517212"/>
              </p:ext>
            </p:extLst>
          </p:nvPr>
        </p:nvGraphicFramePr>
        <p:xfrm>
          <a:off x="506437" y="1055488"/>
          <a:ext cx="11113477" cy="5513335"/>
        </p:xfrm>
        <a:graphic>
          <a:graphicData uri="http://schemas.openxmlformats.org/drawingml/2006/table">
            <a:tbl>
              <a:tblPr firstRow="1" bandRow="1">
                <a:tableStyleId>{5940675A-B579-460E-94D1-54222C63F5DA}</a:tableStyleId>
              </a:tblPr>
              <a:tblGrid>
                <a:gridCol w="1603717">
                  <a:extLst>
                    <a:ext uri="{9D8B030D-6E8A-4147-A177-3AD203B41FA5}">
                      <a16:colId xmlns:a16="http://schemas.microsoft.com/office/drawing/2014/main" val="20000"/>
                    </a:ext>
                  </a:extLst>
                </a:gridCol>
                <a:gridCol w="9509760">
                  <a:extLst>
                    <a:ext uri="{9D8B030D-6E8A-4147-A177-3AD203B41FA5}">
                      <a16:colId xmlns:a16="http://schemas.microsoft.com/office/drawing/2014/main" val="1303380182"/>
                    </a:ext>
                  </a:extLst>
                </a:gridCol>
              </a:tblGrid>
              <a:tr h="40793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a:t>
                      </a:r>
                    </a:p>
                  </a:txBody>
                  <a:tcPr>
                    <a:solidFill>
                      <a:srgbClr val="92D050"/>
                    </a:solidFill>
                  </a:tcPr>
                </a:tc>
                <a:extLst>
                  <a:ext uri="{0D108BD9-81ED-4DB2-BD59-A6C34878D82A}">
                    <a16:rowId xmlns:a16="http://schemas.microsoft.com/office/drawing/2014/main" val="10000"/>
                  </a:ext>
                </a:extLst>
              </a:tr>
              <a:tr h="21816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Multiplication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In van there are 5, 600 cases of eggs. How many cases of eggs are in 5 vans?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Using the bar model  works well with a 4/5/ 6 digit number x by a 1 digit number, e.g. 4, 567 x 5 because this can be represented. However, a bar model shouldn’t be used for 2 digit number x 2 digit number.  Here children can draw out 5 equal groups of a continuous bar of 5,600, to lead them to the calculation of 5,600  x 5.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5 , 600 x 5 = 25,500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The product of  five thousand, six hundred, and five is twenty- five thousand, five hundred.’</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There are 25,500 cases of eggs in 5 vans.’</a:t>
                      </a:r>
                    </a:p>
                  </a:txBody>
                  <a:tcPr/>
                </a:tc>
                <a:extLst>
                  <a:ext uri="{0D108BD9-81ED-4DB2-BD59-A6C34878D82A}">
                    <a16:rowId xmlns:a16="http://schemas.microsoft.com/office/drawing/2014/main" val="10001"/>
                  </a:ext>
                </a:extLst>
              </a:tr>
              <a:tr h="20859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Division </a:t>
                      </a:r>
                    </a:p>
                    <a:p>
                      <a:endParaRPr lang="en-GB" sz="900" b="1" kern="1200" dirty="0">
                        <a:solidFill>
                          <a:schemeClr val="tx1"/>
                        </a:solidFill>
                        <a:effectLst/>
                        <a:latin typeface="+mn-lt"/>
                        <a:ea typeface="+mn-ea"/>
                        <a:cs typeface="+mn-cs"/>
                      </a:endParaRPr>
                    </a:p>
                  </a:txBody>
                  <a:tcPr/>
                </a:tc>
                <a:tc>
                  <a:txBody>
                    <a:bodyPr/>
                    <a:lstStyle/>
                    <a:p>
                      <a:r>
                        <a:rPr lang="en-GB" sz="1200" baseline="0" dirty="0"/>
                        <a:t>In 5 vans there are 25, 500 cases of eggs altogether. Each van has the same number of egg cases, how many egg cases are in two vans? </a:t>
                      </a:r>
                    </a:p>
                    <a:p>
                      <a:endParaRPr lang="en-GB" sz="1200" baseline="0" dirty="0"/>
                    </a:p>
                    <a:p>
                      <a:endParaRPr lang="en-GB" sz="1200" baseline="0" dirty="0"/>
                    </a:p>
                    <a:p>
                      <a:endParaRPr lang="en-GB" sz="1200" baseline="0" dirty="0"/>
                    </a:p>
                    <a:p>
                      <a:endParaRPr lang="en-GB" sz="1200" baseline="0" dirty="0"/>
                    </a:p>
                    <a:p>
                      <a:endParaRPr lang="en-GB" sz="1200" baseline="0" dirty="0"/>
                    </a:p>
                    <a:p>
                      <a:r>
                        <a:rPr lang="en-GB" sz="1200" baseline="0" dirty="0"/>
                        <a:t>Children can use the continuous bar model to show the whole of 25,500, then to divide it in to 5 equal groups to show 5 vans. Children can then lead on to the calculation of 25,500 ÷ 5 = 5100</a:t>
                      </a:r>
                    </a:p>
                    <a:p>
                      <a:endParaRPr lang="en-GB" sz="1200" i="1" baseline="0" dirty="0"/>
                    </a:p>
                    <a:p>
                      <a:r>
                        <a:rPr lang="en-GB" sz="1200" i="1" baseline="0" dirty="0"/>
                        <a:t>25, 500 ÷ 5 = 5,600 </a:t>
                      </a:r>
                    </a:p>
                    <a:p>
                      <a:r>
                        <a:rPr lang="en-GB" sz="1200" i="1" baseline="0" dirty="0"/>
                        <a:t>‘ twenty- five thousand, five hundred divided by five is five thousand, six hundred’ </a:t>
                      </a:r>
                    </a:p>
                    <a:p>
                      <a:r>
                        <a:rPr lang="en-GB" sz="1200" i="1" baseline="0" dirty="0"/>
                        <a:t>‘ There are 5,600 cases of eggs in each van.’</a:t>
                      </a:r>
                    </a:p>
                    <a:p>
                      <a:r>
                        <a:rPr lang="en-GB" sz="1200" i="1" baseline="0" dirty="0"/>
                        <a:t>5100 x 2 = 10,200</a:t>
                      </a:r>
                    </a:p>
                    <a:p>
                      <a:r>
                        <a:rPr lang="en-GB" sz="1200" i="1" baseline="0" dirty="0"/>
                        <a:t>‘There are 10,200 cases of eggs in two vans.’</a:t>
                      </a:r>
                      <a:endParaRPr lang="en-GB" sz="1200" baseline="0" dirty="0"/>
                    </a:p>
                    <a:p>
                      <a:endParaRPr lang="en-GB" sz="1200" baseline="0" dirty="0"/>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UKS2</a:t>
              </a:r>
            </a:p>
          </p:txBody>
        </p:sp>
      </p:grpSp>
      <p:pic>
        <p:nvPicPr>
          <p:cNvPr id="3" name="Picture 2">
            <a:extLst>
              <a:ext uri="{FF2B5EF4-FFF2-40B4-BE49-F238E27FC236}">
                <a16:creationId xmlns:a16="http://schemas.microsoft.com/office/drawing/2014/main" id="{D9829C57-4C77-420B-BD2B-6443681F9083}"/>
              </a:ext>
            </a:extLst>
          </p:cNvPr>
          <p:cNvPicPr>
            <a:picLocks noChangeAspect="1"/>
          </p:cNvPicPr>
          <p:nvPr/>
        </p:nvPicPr>
        <p:blipFill>
          <a:blip r:embed="rId2"/>
          <a:stretch>
            <a:fillRect/>
          </a:stretch>
        </p:blipFill>
        <p:spPr>
          <a:xfrm>
            <a:off x="5273812" y="1659981"/>
            <a:ext cx="3095625" cy="871538"/>
          </a:xfrm>
          <a:prstGeom prst="rect">
            <a:avLst/>
          </a:prstGeom>
        </p:spPr>
      </p:pic>
      <p:pic>
        <p:nvPicPr>
          <p:cNvPr id="5" name="Picture 4">
            <a:extLst>
              <a:ext uri="{FF2B5EF4-FFF2-40B4-BE49-F238E27FC236}">
                <a16:creationId xmlns:a16="http://schemas.microsoft.com/office/drawing/2014/main" id="{2FAF4BF8-58C6-412F-AB4E-9C6CC7B83E57}"/>
              </a:ext>
            </a:extLst>
          </p:cNvPr>
          <p:cNvPicPr>
            <a:picLocks noChangeAspect="1"/>
          </p:cNvPicPr>
          <p:nvPr/>
        </p:nvPicPr>
        <p:blipFill>
          <a:blip r:embed="rId3"/>
          <a:stretch>
            <a:fillRect/>
          </a:stretch>
        </p:blipFill>
        <p:spPr>
          <a:xfrm>
            <a:off x="3895276" y="3998558"/>
            <a:ext cx="3095626" cy="833807"/>
          </a:xfrm>
          <a:prstGeom prst="rect">
            <a:avLst/>
          </a:prstGeom>
        </p:spPr>
      </p:pic>
      <p:pic>
        <p:nvPicPr>
          <p:cNvPr id="7" name="Picture 6">
            <a:extLst>
              <a:ext uri="{FF2B5EF4-FFF2-40B4-BE49-F238E27FC236}">
                <a16:creationId xmlns:a16="http://schemas.microsoft.com/office/drawing/2014/main" id="{7F8A5291-2D1E-44B5-BBCA-04937B5249E8}"/>
              </a:ext>
            </a:extLst>
          </p:cNvPr>
          <p:cNvPicPr>
            <a:picLocks noChangeAspect="1"/>
          </p:cNvPicPr>
          <p:nvPr/>
        </p:nvPicPr>
        <p:blipFill>
          <a:blip r:embed="rId4"/>
          <a:stretch>
            <a:fillRect/>
          </a:stretch>
        </p:blipFill>
        <p:spPr>
          <a:xfrm>
            <a:off x="7104112" y="3973014"/>
            <a:ext cx="3240478" cy="833807"/>
          </a:xfrm>
          <a:prstGeom prst="rect">
            <a:avLst/>
          </a:prstGeom>
        </p:spPr>
      </p:pic>
    </p:spTree>
    <p:extLst>
      <p:ext uri="{BB962C8B-B14F-4D97-AF65-F5344CB8AC3E}">
        <p14:creationId xmlns:p14="http://schemas.microsoft.com/office/powerpoint/2010/main" val="1991035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5D4C20C-FF21-4AC0-B235-59F4ECDD10F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387491749"/>
              </p:ext>
            </p:extLst>
          </p:nvPr>
        </p:nvGraphicFramePr>
        <p:xfrm>
          <a:off x="604911" y="1055488"/>
          <a:ext cx="11029071" cy="5534314"/>
        </p:xfrm>
        <a:graphic>
          <a:graphicData uri="http://schemas.openxmlformats.org/drawingml/2006/table">
            <a:tbl>
              <a:tblPr firstRow="1" bandRow="1">
                <a:tableStyleId>{5940675A-B579-460E-94D1-54222C63F5DA}</a:tableStyleId>
              </a:tblPr>
              <a:tblGrid>
                <a:gridCol w="1237957">
                  <a:extLst>
                    <a:ext uri="{9D8B030D-6E8A-4147-A177-3AD203B41FA5}">
                      <a16:colId xmlns:a16="http://schemas.microsoft.com/office/drawing/2014/main" val="20000"/>
                    </a:ext>
                  </a:extLst>
                </a:gridCol>
                <a:gridCol w="9791114">
                  <a:extLst>
                    <a:ext uri="{9D8B030D-6E8A-4147-A177-3AD203B41FA5}">
                      <a16:colId xmlns:a16="http://schemas.microsoft.com/office/drawing/2014/main" val="1303380182"/>
                    </a:ext>
                  </a:extLst>
                </a:gridCol>
              </a:tblGrid>
              <a:tr h="38466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 </a:t>
                      </a:r>
                    </a:p>
                  </a:txBody>
                  <a:tcPr>
                    <a:solidFill>
                      <a:srgbClr val="92D050"/>
                    </a:solidFill>
                  </a:tcPr>
                </a:tc>
                <a:extLst>
                  <a:ext uri="{0D108BD9-81ED-4DB2-BD59-A6C34878D82A}">
                    <a16:rowId xmlns:a16="http://schemas.microsoft.com/office/drawing/2014/main" val="10000"/>
                  </a:ext>
                </a:extLst>
              </a:tr>
              <a:tr h="24733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Fractions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baseline="30000" dirty="0">
                          <a:solidFill>
                            <a:schemeClr val="tx1"/>
                          </a:solidFill>
                          <a:effectLst/>
                          <a:latin typeface="+mn-lt"/>
                          <a:ea typeface="+mn-ea"/>
                          <a:cs typeface="+mn-cs"/>
                        </a:rPr>
                        <a:t>7</a:t>
                      </a:r>
                      <a:r>
                        <a:rPr lang="en-GB" sz="1100" kern="1200" dirty="0">
                          <a:solidFill>
                            <a:schemeClr val="tx1"/>
                          </a:solidFill>
                          <a:effectLst/>
                          <a:latin typeface="+mn-lt"/>
                          <a:ea typeface="+mn-ea"/>
                          <a:cs typeface="+mn-cs"/>
                        </a:rPr>
                        <a:t>/</a:t>
                      </a:r>
                      <a:r>
                        <a:rPr lang="en-GB" sz="1100" kern="1200" baseline="-25000" dirty="0">
                          <a:solidFill>
                            <a:schemeClr val="tx1"/>
                          </a:solidFill>
                          <a:effectLst/>
                          <a:latin typeface="+mn-lt"/>
                          <a:ea typeface="+mn-ea"/>
                          <a:cs typeface="+mn-cs"/>
                        </a:rPr>
                        <a:t>16</a:t>
                      </a:r>
                      <a:r>
                        <a:rPr lang="en-GB" sz="1100" kern="1200" dirty="0">
                          <a:solidFill>
                            <a:schemeClr val="tx1"/>
                          </a:solidFill>
                          <a:effectLst/>
                          <a:latin typeface="+mn-lt"/>
                          <a:ea typeface="+mn-ea"/>
                          <a:cs typeface="+mn-cs"/>
                        </a:rPr>
                        <a:t> of a class are boys. There are 18 girls in the class. How many children are there altogether?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Drawing out the whole with 16 parts, children can label </a:t>
                      </a:r>
                      <a:r>
                        <a:rPr lang="en-GB" sz="1100" kern="1200" baseline="30000" dirty="0">
                          <a:solidFill>
                            <a:schemeClr val="tx1"/>
                          </a:solidFill>
                          <a:effectLst/>
                          <a:latin typeface="+mn-lt"/>
                          <a:ea typeface="+mn-ea"/>
                          <a:cs typeface="+mn-cs"/>
                        </a:rPr>
                        <a:t>7</a:t>
                      </a:r>
                      <a:r>
                        <a:rPr lang="en-GB" sz="1100" kern="1200" dirty="0">
                          <a:solidFill>
                            <a:schemeClr val="tx1"/>
                          </a:solidFill>
                          <a:effectLst/>
                          <a:latin typeface="+mn-lt"/>
                          <a:ea typeface="+mn-ea"/>
                          <a:cs typeface="+mn-cs"/>
                        </a:rPr>
                        <a:t>/</a:t>
                      </a:r>
                      <a:r>
                        <a:rPr lang="en-GB" sz="1100" kern="1200" baseline="-25000" dirty="0">
                          <a:solidFill>
                            <a:schemeClr val="tx1"/>
                          </a:solidFill>
                          <a:effectLst/>
                          <a:latin typeface="+mn-lt"/>
                          <a:ea typeface="+mn-ea"/>
                          <a:cs typeface="+mn-cs"/>
                        </a:rPr>
                        <a:t>16</a:t>
                      </a:r>
                      <a:r>
                        <a:rPr lang="en-GB" sz="1100" kern="1200" dirty="0">
                          <a:solidFill>
                            <a:schemeClr val="tx1"/>
                          </a:solidFill>
                          <a:effectLst/>
                          <a:latin typeface="+mn-lt"/>
                          <a:ea typeface="+mn-ea"/>
                          <a:cs typeface="+mn-cs"/>
                        </a:rPr>
                        <a:t> as boys.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Children can then visualise that </a:t>
                      </a:r>
                      <a:r>
                        <a:rPr lang="en-GB" sz="1100" kern="1200" baseline="30000" dirty="0">
                          <a:solidFill>
                            <a:schemeClr val="tx1"/>
                          </a:solidFill>
                          <a:effectLst/>
                          <a:latin typeface="+mn-lt"/>
                          <a:ea typeface="+mn-ea"/>
                          <a:cs typeface="+mn-cs"/>
                        </a:rPr>
                        <a:t>9</a:t>
                      </a:r>
                      <a:r>
                        <a:rPr lang="en-GB" sz="1100" kern="1200" dirty="0">
                          <a:solidFill>
                            <a:schemeClr val="tx1"/>
                          </a:solidFill>
                          <a:effectLst/>
                          <a:latin typeface="+mn-lt"/>
                          <a:ea typeface="+mn-ea"/>
                          <a:cs typeface="+mn-cs"/>
                        </a:rPr>
                        <a:t>/</a:t>
                      </a:r>
                      <a:r>
                        <a:rPr lang="en-GB" sz="1100" kern="1200" baseline="-25000" dirty="0">
                          <a:solidFill>
                            <a:schemeClr val="tx1"/>
                          </a:solidFill>
                          <a:effectLst/>
                          <a:latin typeface="+mn-lt"/>
                          <a:ea typeface="+mn-ea"/>
                          <a:cs typeface="+mn-cs"/>
                        </a:rPr>
                        <a:t>16</a:t>
                      </a:r>
                      <a:r>
                        <a:rPr lang="en-GB" sz="1100" kern="1200" dirty="0">
                          <a:solidFill>
                            <a:schemeClr val="tx1"/>
                          </a:solidFill>
                          <a:effectLst/>
                          <a:latin typeface="+mn-lt"/>
                          <a:ea typeface="+mn-ea"/>
                          <a:cs typeface="+mn-cs"/>
                        </a:rPr>
                        <a:t> are girls, with the label of 18.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Children can then work out </a:t>
                      </a:r>
                      <a:r>
                        <a:rPr lang="en-GB" sz="1100" kern="1200" baseline="30000" dirty="0">
                          <a:solidFill>
                            <a:schemeClr val="tx1"/>
                          </a:solidFill>
                          <a:effectLst/>
                          <a:latin typeface="+mn-lt"/>
                          <a:ea typeface="+mn-ea"/>
                          <a:cs typeface="+mn-cs"/>
                        </a:rPr>
                        <a:t>1</a:t>
                      </a:r>
                      <a:r>
                        <a:rPr lang="en-GB" sz="1100" kern="1200" dirty="0">
                          <a:solidFill>
                            <a:schemeClr val="tx1"/>
                          </a:solidFill>
                          <a:effectLst/>
                          <a:latin typeface="+mn-lt"/>
                          <a:ea typeface="+mn-ea"/>
                          <a:cs typeface="+mn-cs"/>
                        </a:rPr>
                        <a:t>/</a:t>
                      </a:r>
                      <a:r>
                        <a:rPr lang="en-GB" sz="1100" kern="1200" baseline="-25000" dirty="0">
                          <a:solidFill>
                            <a:schemeClr val="tx1"/>
                          </a:solidFill>
                          <a:effectLst/>
                          <a:latin typeface="+mn-lt"/>
                          <a:ea typeface="+mn-ea"/>
                          <a:cs typeface="+mn-cs"/>
                        </a:rPr>
                        <a:t>16</a:t>
                      </a:r>
                      <a:r>
                        <a:rPr lang="en-GB" sz="1100" kern="1200" dirty="0">
                          <a:solidFill>
                            <a:schemeClr val="tx1"/>
                          </a:solidFill>
                          <a:effectLst/>
                          <a:latin typeface="+mn-lt"/>
                          <a:ea typeface="+mn-ea"/>
                          <a:cs typeface="+mn-cs"/>
                        </a:rPr>
                        <a:t> is by calculating 18 ÷ 9 = 2.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To work out how many children are altogether, children can work out 16 x 2 or 18 + (7 x 2).</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16 x 2 =32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 sixteen multiplied by two is thirty- two’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 There are 32 children in the class.’ </a:t>
                      </a:r>
                    </a:p>
                  </a:txBody>
                  <a:tcPr/>
                </a:tc>
                <a:extLst>
                  <a:ext uri="{0D108BD9-81ED-4DB2-BD59-A6C34878D82A}">
                    <a16:rowId xmlns:a16="http://schemas.microsoft.com/office/drawing/2014/main" val="10001"/>
                  </a:ext>
                </a:extLst>
              </a:tr>
              <a:tr h="2543608">
                <a:tc>
                  <a:txBody>
                    <a:bodyPr/>
                    <a:lstStyle/>
                    <a:p>
                      <a:r>
                        <a:rPr lang="en-GB" sz="1800" b="1" kern="1200" dirty="0">
                          <a:solidFill>
                            <a:schemeClr val="tx1"/>
                          </a:solidFill>
                          <a:effectLst/>
                          <a:latin typeface="+mn-lt"/>
                          <a:ea typeface="+mn-ea"/>
                          <a:cs typeface="+mn-cs"/>
                        </a:rPr>
                        <a:t>Ratio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Annie is making some necklaces to sell. For every one pink bead, she uses three purple beads.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Each necklace has 32 beads in total.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How many pink beads does he use to make one necklace?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To represent this ratio problem, children will draw a continuous bar to represent the whole of 32 beads.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They will then divide the bar in to four parts to represent the 1: 3 ratio.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32 ÷ 4 = 8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kern="1200" dirty="0">
                          <a:solidFill>
                            <a:schemeClr val="tx1"/>
                          </a:solidFill>
                          <a:effectLst/>
                          <a:latin typeface="+mn-lt"/>
                          <a:ea typeface="+mn-ea"/>
                          <a:cs typeface="+mn-cs"/>
                        </a:rPr>
                        <a:t>‘thirty- two divided by four is eight’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kern="1200" dirty="0">
                          <a:solidFill>
                            <a:schemeClr val="tx1"/>
                          </a:solidFill>
                          <a:effectLst/>
                          <a:latin typeface="+mn-lt"/>
                          <a:ea typeface="+mn-ea"/>
                          <a:cs typeface="+mn-cs"/>
                        </a:rPr>
                        <a:t>‘ Annie uses 8 beads to make one necklace.’ </a:t>
                      </a: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2002846723"/>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UKS2</a:t>
              </a:r>
            </a:p>
          </p:txBody>
        </p:sp>
      </p:grpSp>
      <p:pic>
        <p:nvPicPr>
          <p:cNvPr id="7" name="Picture 6">
            <a:extLst>
              <a:ext uri="{FF2B5EF4-FFF2-40B4-BE49-F238E27FC236}">
                <a16:creationId xmlns:a16="http://schemas.microsoft.com/office/drawing/2014/main" id="{C997D5F5-B237-4DD3-A05C-BCF88753399D}"/>
              </a:ext>
            </a:extLst>
          </p:cNvPr>
          <p:cNvPicPr>
            <a:picLocks noChangeAspect="1"/>
          </p:cNvPicPr>
          <p:nvPr/>
        </p:nvPicPr>
        <p:blipFill>
          <a:blip r:embed="rId2"/>
          <a:stretch>
            <a:fillRect/>
          </a:stretch>
        </p:blipFill>
        <p:spPr>
          <a:xfrm>
            <a:off x="6096000" y="1825091"/>
            <a:ext cx="5337605" cy="1381928"/>
          </a:xfrm>
          <a:prstGeom prst="rect">
            <a:avLst/>
          </a:prstGeom>
        </p:spPr>
      </p:pic>
      <p:pic>
        <p:nvPicPr>
          <p:cNvPr id="9" name="Picture 8">
            <a:extLst>
              <a:ext uri="{FF2B5EF4-FFF2-40B4-BE49-F238E27FC236}">
                <a16:creationId xmlns:a16="http://schemas.microsoft.com/office/drawing/2014/main" id="{8DB67268-40A5-4968-938C-E3DC1C88A69B}"/>
              </a:ext>
            </a:extLst>
          </p:cNvPr>
          <p:cNvPicPr>
            <a:picLocks noChangeAspect="1"/>
          </p:cNvPicPr>
          <p:nvPr/>
        </p:nvPicPr>
        <p:blipFill>
          <a:blip r:embed="rId3"/>
          <a:stretch>
            <a:fillRect/>
          </a:stretch>
        </p:blipFill>
        <p:spPr>
          <a:xfrm>
            <a:off x="8004211" y="4292309"/>
            <a:ext cx="3372031" cy="2164761"/>
          </a:xfrm>
          <a:prstGeom prst="rect">
            <a:avLst/>
          </a:prstGeom>
        </p:spPr>
      </p:pic>
    </p:spTree>
    <p:extLst>
      <p:ext uri="{BB962C8B-B14F-4D97-AF65-F5344CB8AC3E}">
        <p14:creationId xmlns:p14="http://schemas.microsoft.com/office/powerpoint/2010/main" val="14038574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73AB27D-923C-42B1-9C74-2D1B4BB4BD55}"/>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19267800"/>
              </p:ext>
            </p:extLst>
          </p:nvPr>
        </p:nvGraphicFramePr>
        <p:xfrm>
          <a:off x="534572" y="1671865"/>
          <a:ext cx="11071274" cy="3849549"/>
        </p:xfrm>
        <a:graphic>
          <a:graphicData uri="http://schemas.openxmlformats.org/drawingml/2006/table">
            <a:tbl>
              <a:tblPr firstRow="1" bandRow="1">
                <a:tableStyleId>{5940675A-B579-460E-94D1-54222C63F5DA}</a:tableStyleId>
              </a:tblPr>
              <a:tblGrid>
                <a:gridCol w="2228106">
                  <a:extLst>
                    <a:ext uri="{9D8B030D-6E8A-4147-A177-3AD203B41FA5}">
                      <a16:colId xmlns:a16="http://schemas.microsoft.com/office/drawing/2014/main" val="20000"/>
                    </a:ext>
                  </a:extLst>
                </a:gridCol>
                <a:gridCol w="8843168">
                  <a:extLst>
                    <a:ext uri="{9D8B030D-6E8A-4147-A177-3AD203B41FA5}">
                      <a16:colId xmlns:a16="http://schemas.microsoft.com/office/drawing/2014/main" val="1303380182"/>
                    </a:ext>
                  </a:extLst>
                </a:gridCol>
              </a:tblGrid>
              <a:tr h="4053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 </a:t>
                      </a:r>
                    </a:p>
                  </a:txBody>
                  <a:tcPr>
                    <a:solidFill>
                      <a:srgbClr val="92D050"/>
                    </a:solidFill>
                  </a:tcPr>
                </a:tc>
                <a:extLst>
                  <a:ext uri="{0D108BD9-81ED-4DB2-BD59-A6C34878D82A}">
                    <a16:rowId xmlns:a16="http://schemas.microsoft.com/office/drawing/2014/main" val="10000"/>
                  </a:ext>
                </a:extLst>
              </a:tr>
              <a:tr h="23844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Algebra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3a + 5 = 17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baseline="0" dirty="0"/>
                        <a:t>Draw out the total of 17. Children can work backwards using the inverse operation to find the value of a, subtracting 5 from the total. Children will already know that 3a equals 3 x a, each of which has the same value. They then divide the remaining value by 3. Children work out :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17 – 5 = 12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12 ÷ 3 = 4</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a= 4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100" i="1" u="none" baseline="0" dirty="0"/>
                        <a:t>‘ a  has the value of 4’</a:t>
                      </a:r>
                    </a:p>
                  </a:txBody>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75632268-E77F-4894-8380-DFBB54B7C62A}"/>
              </a:ext>
            </a:extLst>
          </p:cNvPr>
          <p:cNvPicPr>
            <a:picLocks noChangeAspect="1"/>
          </p:cNvPicPr>
          <p:nvPr/>
        </p:nvPicPr>
        <p:blipFill>
          <a:blip r:embed="rId2"/>
          <a:stretch>
            <a:fillRect/>
          </a:stretch>
        </p:blipFill>
        <p:spPr>
          <a:xfrm>
            <a:off x="5159896" y="2233711"/>
            <a:ext cx="2880320" cy="1691392"/>
          </a:xfrm>
          <a:prstGeom prst="rect">
            <a:avLst/>
          </a:prstGeom>
        </p:spPr>
      </p:pic>
      <p:sp>
        <p:nvSpPr>
          <p:cNvPr id="9" name="Rectangle 8">
            <a:extLst>
              <a:ext uri="{FF2B5EF4-FFF2-40B4-BE49-F238E27FC236}">
                <a16:creationId xmlns:a16="http://schemas.microsoft.com/office/drawing/2014/main" id="{A23400D6-EC2A-428F-9C75-D576AAAF0702}"/>
              </a:ext>
            </a:extLst>
          </p:cNvPr>
          <p:cNvSpPr/>
          <p:nvPr/>
        </p:nvSpPr>
        <p:spPr>
          <a:xfrm>
            <a:off x="1667508" y="333986"/>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pSp>
        <p:nvGrpSpPr>
          <p:cNvPr id="10" name="Group 9">
            <a:extLst>
              <a:ext uri="{FF2B5EF4-FFF2-40B4-BE49-F238E27FC236}">
                <a16:creationId xmlns:a16="http://schemas.microsoft.com/office/drawing/2014/main" id="{F2560FF7-573D-4E4B-9652-665C773CC457}"/>
              </a:ext>
            </a:extLst>
          </p:cNvPr>
          <p:cNvGrpSpPr/>
          <p:nvPr/>
        </p:nvGrpSpPr>
        <p:grpSpPr>
          <a:xfrm>
            <a:off x="2207568" y="227808"/>
            <a:ext cx="5094304" cy="561511"/>
            <a:chOff x="-784335" y="-3074950"/>
            <a:chExt cx="5094304" cy="561511"/>
          </a:xfrm>
          <a:solidFill>
            <a:srgbClr val="92D050"/>
          </a:solidFill>
        </p:grpSpPr>
        <p:sp>
          <p:nvSpPr>
            <p:cNvPr id="11" name="Rectangle: Rounded Corners 10">
              <a:extLst>
                <a:ext uri="{FF2B5EF4-FFF2-40B4-BE49-F238E27FC236}">
                  <a16:creationId xmlns:a16="http://schemas.microsoft.com/office/drawing/2014/main" id="{EE867C6C-A42D-444B-9BF8-9C3A5D740B59}"/>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6" name="Rectangle: Rounded Corners 4">
              <a:extLst>
                <a:ext uri="{FF2B5EF4-FFF2-40B4-BE49-F238E27FC236}">
                  <a16:creationId xmlns:a16="http://schemas.microsoft.com/office/drawing/2014/main" id="{792708E5-3D80-47C2-8220-408F8EFD6C97}"/>
                </a:ext>
              </a:extLst>
            </p:cNvPr>
            <p:cNvSpPr txBox="1"/>
            <p:nvPr/>
          </p:nvSpPr>
          <p:spPr>
            <a:xfrm>
              <a:off x="-729513" y="-3047271"/>
              <a:ext cx="5039482" cy="506689"/>
            </a:xfrm>
            <a:prstGeom prst="rect">
              <a:avLst/>
            </a:prstGeom>
            <a:grpFill/>
            <a:ln>
              <a:solidFill>
                <a:srgbClr val="92D050"/>
              </a:solidFill>
            </a:ln>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UKS2</a:t>
              </a:r>
            </a:p>
          </p:txBody>
        </p:sp>
      </p:grpSp>
    </p:spTree>
    <p:extLst>
      <p:ext uri="{BB962C8B-B14F-4D97-AF65-F5344CB8AC3E}">
        <p14:creationId xmlns:p14="http://schemas.microsoft.com/office/powerpoint/2010/main" val="30502445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558C69C-9F1C-4305-9983-C22812E95F36}"/>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137197728"/>
              </p:ext>
            </p:extLst>
          </p:nvPr>
        </p:nvGraphicFramePr>
        <p:xfrm>
          <a:off x="520506" y="1055488"/>
          <a:ext cx="11085339" cy="4835990"/>
        </p:xfrm>
        <a:graphic>
          <a:graphicData uri="http://schemas.openxmlformats.org/drawingml/2006/table">
            <a:tbl>
              <a:tblPr firstRow="1" bandRow="1">
                <a:tableStyleId>{5940675A-B579-460E-94D1-54222C63F5DA}</a:tableStyleId>
              </a:tblPr>
              <a:tblGrid>
                <a:gridCol w="2816766">
                  <a:extLst>
                    <a:ext uri="{9D8B030D-6E8A-4147-A177-3AD203B41FA5}">
                      <a16:colId xmlns:a16="http://schemas.microsoft.com/office/drawing/2014/main" val="20000"/>
                    </a:ext>
                  </a:extLst>
                </a:gridCol>
                <a:gridCol w="6178714">
                  <a:extLst>
                    <a:ext uri="{9D8B030D-6E8A-4147-A177-3AD203B41FA5}">
                      <a16:colId xmlns:a16="http://schemas.microsoft.com/office/drawing/2014/main" val="1303380182"/>
                    </a:ext>
                  </a:extLst>
                </a:gridCol>
                <a:gridCol w="2089859">
                  <a:extLst>
                    <a:ext uri="{9D8B030D-6E8A-4147-A177-3AD203B41FA5}">
                      <a16:colId xmlns:a16="http://schemas.microsoft.com/office/drawing/2014/main" val="121038046"/>
                    </a:ext>
                  </a:extLst>
                </a:gridCol>
              </a:tblGrid>
              <a:tr h="3859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 </a:t>
                      </a:r>
                    </a:p>
                  </a:txBody>
                  <a:tcP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rPr>
                        <a:t>Calculation </a:t>
                      </a:r>
                    </a:p>
                  </a:txBody>
                  <a:tcPr>
                    <a:solidFill>
                      <a:srgbClr val="92D050"/>
                    </a:solidFill>
                  </a:tcPr>
                </a:tc>
                <a:extLst>
                  <a:ext uri="{0D108BD9-81ED-4DB2-BD59-A6C34878D82A}">
                    <a16:rowId xmlns:a16="http://schemas.microsoft.com/office/drawing/2014/main" val="10000"/>
                  </a:ext>
                </a:extLst>
              </a:tr>
              <a:tr h="40038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Complex Problems: Money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kern="1200" dirty="0">
                          <a:solidFill>
                            <a:schemeClr val="tx1"/>
                          </a:solidFill>
                          <a:effectLst/>
                          <a:latin typeface="+mn-lt"/>
                          <a:ea typeface="+mn-ea"/>
                          <a:cs typeface="+mn-cs"/>
                        </a:rPr>
                        <a:t>Several bars should be used where several steps need to be completed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3 pineapples cost the same as 2 mangoes.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One mango costs £1.35.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How much does one pineapple cost?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Children should draw out two bars, one to represent pineapples and the other to represent mangoes at equal lengths to show that 3 pineapples cost the same as 2 mangoes.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Step 1: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Children know that 1 mango costs £1.35, the bar for mangoes should represent 2 mangoes to make the total of £2.70 . Now children know that 3 pineapples cost £2.70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Step 2: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On the second bar children can now calculate how much one pineapple costs by dividing £2.70 by 3 = 90p.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‘One pineapple costs 90p’</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Step 1: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£1 . 35  x 2 = £2.70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Step 2: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£ 2.70 ÷ 3 = 90p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0001"/>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a:ln>
              <a:solidFill>
                <a:srgbClr val="92D050"/>
              </a:solidFill>
            </a:ln>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UKS2</a:t>
              </a:r>
            </a:p>
          </p:txBody>
        </p:sp>
      </p:grpSp>
      <p:pic>
        <p:nvPicPr>
          <p:cNvPr id="2" name="Picture 1">
            <a:extLst>
              <a:ext uri="{FF2B5EF4-FFF2-40B4-BE49-F238E27FC236}">
                <a16:creationId xmlns:a16="http://schemas.microsoft.com/office/drawing/2014/main" id="{5776E7B1-2682-4AB1-8E04-B79C7F44CE62}"/>
              </a:ext>
            </a:extLst>
          </p:cNvPr>
          <p:cNvPicPr>
            <a:picLocks noChangeAspect="1"/>
          </p:cNvPicPr>
          <p:nvPr/>
        </p:nvPicPr>
        <p:blipFill>
          <a:blip r:embed="rId2"/>
          <a:stretch>
            <a:fillRect/>
          </a:stretch>
        </p:blipFill>
        <p:spPr>
          <a:xfrm>
            <a:off x="6006532" y="1586722"/>
            <a:ext cx="3329854" cy="2169351"/>
          </a:xfrm>
          <a:prstGeom prst="rect">
            <a:avLst/>
          </a:prstGeom>
        </p:spPr>
      </p:pic>
    </p:spTree>
    <p:extLst>
      <p:ext uri="{BB962C8B-B14F-4D97-AF65-F5344CB8AC3E}">
        <p14:creationId xmlns:p14="http://schemas.microsoft.com/office/powerpoint/2010/main" val="21290452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7D046A9-193C-4A2D-9963-A4DC9083C0CC}"/>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122424024"/>
              </p:ext>
            </p:extLst>
          </p:nvPr>
        </p:nvGraphicFramePr>
        <p:xfrm>
          <a:off x="534572" y="1055488"/>
          <a:ext cx="11071274" cy="3810000"/>
        </p:xfrm>
        <a:graphic>
          <a:graphicData uri="http://schemas.openxmlformats.org/drawingml/2006/table">
            <a:tbl>
              <a:tblPr firstRow="1" bandRow="1">
                <a:tableStyleId>{5940675A-B579-460E-94D1-54222C63F5DA}</a:tableStyleId>
              </a:tblPr>
              <a:tblGrid>
                <a:gridCol w="2813193">
                  <a:extLst>
                    <a:ext uri="{9D8B030D-6E8A-4147-A177-3AD203B41FA5}">
                      <a16:colId xmlns:a16="http://schemas.microsoft.com/office/drawing/2014/main" val="20000"/>
                    </a:ext>
                  </a:extLst>
                </a:gridCol>
                <a:gridCol w="6170873">
                  <a:extLst>
                    <a:ext uri="{9D8B030D-6E8A-4147-A177-3AD203B41FA5}">
                      <a16:colId xmlns:a16="http://schemas.microsoft.com/office/drawing/2014/main" val="1303380182"/>
                    </a:ext>
                  </a:extLst>
                </a:gridCol>
                <a:gridCol w="2087208">
                  <a:extLst>
                    <a:ext uri="{9D8B030D-6E8A-4147-A177-3AD203B41FA5}">
                      <a16:colId xmlns:a16="http://schemas.microsoft.com/office/drawing/2014/main" val="121038046"/>
                    </a:ext>
                  </a:extLst>
                </a:gridCol>
              </a:tblGrid>
              <a:tr h="35408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 </a:t>
                      </a:r>
                    </a:p>
                  </a:txBody>
                  <a:tcPr>
                    <a:solidFill>
                      <a:srgbClr val="92D05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rPr>
                        <a:t>Calculation </a:t>
                      </a:r>
                    </a:p>
                  </a:txBody>
                  <a:tcPr>
                    <a:solidFill>
                      <a:srgbClr val="92D050"/>
                    </a:solidFill>
                  </a:tcPr>
                </a:tc>
                <a:extLst>
                  <a:ext uri="{0D108BD9-81ED-4DB2-BD59-A6C34878D82A}">
                    <a16:rowId xmlns:a16="http://schemas.microsoft.com/office/drawing/2014/main" val="10000"/>
                  </a:ext>
                </a:extLst>
              </a:tr>
              <a:tr h="3042628">
                <a:tc>
                  <a:txBody>
                    <a:bodyPr/>
                    <a:lstStyle/>
                    <a:p>
                      <a:r>
                        <a:rPr lang="en-GB" sz="1800" b="1" kern="1200" dirty="0">
                          <a:solidFill>
                            <a:schemeClr val="tx1"/>
                          </a:solidFill>
                          <a:effectLst/>
                          <a:latin typeface="+mn-lt"/>
                          <a:ea typeface="+mn-ea"/>
                          <a:cs typeface="+mn-cs"/>
                        </a:rPr>
                        <a:t>Complex Problems: </a:t>
                      </a:r>
                    </a:p>
                    <a:p>
                      <a:r>
                        <a:rPr lang="en-GB" sz="1800" b="1" kern="1200" dirty="0">
                          <a:solidFill>
                            <a:schemeClr val="tx1"/>
                          </a:solidFill>
                          <a:effectLst/>
                          <a:latin typeface="+mn-lt"/>
                          <a:ea typeface="+mn-ea"/>
                          <a:cs typeface="+mn-cs"/>
                        </a:rPr>
                        <a:t>Fractions </a:t>
                      </a:r>
                    </a:p>
                    <a:p>
                      <a:endParaRPr lang="en-GB" sz="18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kern="1200" dirty="0">
                          <a:solidFill>
                            <a:schemeClr val="tx1"/>
                          </a:solidFill>
                          <a:effectLst/>
                          <a:latin typeface="+mn-lt"/>
                          <a:ea typeface="+mn-ea"/>
                          <a:cs typeface="+mn-cs"/>
                        </a:rPr>
                        <a:t>Several bars should be used where several steps need to be completed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Tom and Jane have read pages of a book with 240 pages. Tom read ¾ of the book and Jane read </a:t>
                      </a:r>
                      <a:r>
                        <a:rPr lang="en-GB" sz="1100" kern="1200" baseline="30000" dirty="0">
                          <a:solidFill>
                            <a:schemeClr val="tx1"/>
                          </a:solidFill>
                          <a:effectLst/>
                          <a:latin typeface="+mn-lt"/>
                          <a:ea typeface="+mn-ea"/>
                          <a:cs typeface="+mn-cs"/>
                        </a:rPr>
                        <a:t>1</a:t>
                      </a:r>
                      <a:r>
                        <a:rPr lang="en-GB" sz="1100" kern="1200" dirty="0">
                          <a:solidFill>
                            <a:schemeClr val="tx1"/>
                          </a:solidFill>
                          <a:effectLst/>
                          <a:latin typeface="+mn-lt"/>
                          <a:ea typeface="+mn-ea"/>
                          <a:cs typeface="+mn-cs"/>
                        </a:rPr>
                        <a:t>/</a:t>
                      </a:r>
                      <a:r>
                        <a:rPr lang="en-GB" sz="1100" kern="1200" baseline="-25000" dirty="0">
                          <a:solidFill>
                            <a:schemeClr val="tx1"/>
                          </a:solidFill>
                          <a:effectLst/>
                          <a:latin typeface="+mn-lt"/>
                          <a:ea typeface="+mn-ea"/>
                          <a:cs typeface="+mn-cs"/>
                        </a:rPr>
                        <a:t>4</a:t>
                      </a:r>
                      <a:r>
                        <a:rPr lang="en-GB" sz="1100" kern="1200" dirty="0">
                          <a:solidFill>
                            <a:schemeClr val="tx1"/>
                          </a:solidFill>
                          <a:effectLst/>
                          <a:latin typeface="+mn-lt"/>
                          <a:ea typeface="+mn-ea"/>
                          <a:cs typeface="+mn-cs"/>
                        </a:rPr>
                        <a:t> . How many more pages did Tom  read than Jane.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Firstly, children should draw a comparative bar model to represent ¾ of a book that Tom reads and ¼ of a  book that Jane reads.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Tom reads ¾ of this book, therefore the whole  (240) should be divided by 4, which equals 60 pages.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Step 1: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Children can now show ¾ that Tom has read , 60 x 3 = 180 pages</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Step 2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Jane has only read ¼ which equals 60 pages, the difference between the two people can now be calculated. The difference is 120 pages.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a:t>
                      </a:r>
                      <a:r>
                        <a:rPr lang="en-GB" sz="1100" i="1" kern="1200" dirty="0">
                          <a:solidFill>
                            <a:schemeClr val="tx1"/>
                          </a:solidFill>
                          <a:effectLst/>
                          <a:latin typeface="+mn-lt"/>
                          <a:ea typeface="+mn-ea"/>
                          <a:cs typeface="+mn-cs"/>
                        </a:rPr>
                        <a:t>Tom has read 120 pages more than Jane.’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Step 1: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240 ÷ 4 = 60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Step 2: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180 – 60 = 120 </a:t>
                      </a:r>
                    </a:p>
                  </a:txBody>
                  <a:tcPr/>
                </a:tc>
                <a:extLst>
                  <a:ext uri="{0D108BD9-81ED-4DB2-BD59-A6C34878D82A}">
                    <a16:rowId xmlns:a16="http://schemas.microsoft.com/office/drawing/2014/main" val="10001"/>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UKS2</a:t>
              </a:r>
            </a:p>
          </p:txBody>
        </p:sp>
      </p:grpSp>
      <p:pic>
        <p:nvPicPr>
          <p:cNvPr id="2" name="Picture 1">
            <a:extLst>
              <a:ext uri="{FF2B5EF4-FFF2-40B4-BE49-F238E27FC236}">
                <a16:creationId xmlns:a16="http://schemas.microsoft.com/office/drawing/2014/main" id="{04C9E3AF-1DCC-4AB7-9819-9E9EBC723415}"/>
              </a:ext>
            </a:extLst>
          </p:cNvPr>
          <p:cNvPicPr>
            <a:picLocks noChangeAspect="1"/>
          </p:cNvPicPr>
          <p:nvPr/>
        </p:nvPicPr>
        <p:blipFill>
          <a:blip r:embed="rId2"/>
          <a:stretch>
            <a:fillRect/>
          </a:stretch>
        </p:blipFill>
        <p:spPr>
          <a:xfrm>
            <a:off x="4782131" y="2042046"/>
            <a:ext cx="3456384" cy="918442"/>
          </a:xfrm>
          <a:prstGeom prst="rect">
            <a:avLst/>
          </a:prstGeom>
        </p:spPr>
      </p:pic>
    </p:spTree>
    <p:extLst>
      <p:ext uri="{BB962C8B-B14F-4D97-AF65-F5344CB8AC3E}">
        <p14:creationId xmlns:p14="http://schemas.microsoft.com/office/powerpoint/2010/main" val="2514479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5F52E9A-E864-4EA3-B179-E5D820123CE2}"/>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856984"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860839837"/>
              </p:ext>
            </p:extLst>
          </p:nvPr>
        </p:nvGraphicFramePr>
        <p:xfrm>
          <a:off x="562708" y="1055488"/>
          <a:ext cx="11057207" cy="4533752"/>
        </p:xfrm>
        <a:graphic>
          <a:graphicData uri="http://schemas.openxmlformats.org/drawingml/2006/table">
            <a:tbl>
              <a:tblPr firstRow="1" bandRow="1">
                <a:tableStyleId>{5940675A-B579-460E-94D1-54222C63F5DA}</a:tableStyleId>
              </a:tblPr>
              <a:tblGrid>
                <a:gridCol w="2771581">
                  <a:extLst>
                    <a:ext uri="{9D8B030D-6E8A-4147-A177-3AD203B41FA5}">
                      <a16:colId xmlns:a16="http://schemas.microsoft.com/office/drawing/2014/main" val="20000"/>
                    </a:ext>
                  </a:extLst>
                </a:gridCol>
                <a:gridCol w="6009355">
                  <a:extLst>
                    <a:ext uri="{9D8B030D-6E8A-4147-A177-3AD203B41FA5}">
                      <a16:colId xmlns:a16="http://schemas.microsoft.com/office/drawing/2014/main" val="1303380182"/>
                    </a:ext>
                  </a:extLst>
                </a:gridCol>
                <a:gridCol w="2276271">
                  <a:extLst>
                    <a:ext uri="{9D8B030D-6E8A-4147-A177-3AD203B41FA5}">
                      <a16:colId xmlns:a16="http://schemas.microsoft.com/office/drawing/2014/main" val="121038046"/>
                    </a:ext>
                  </a:extLst>
                </a:gridCol>
              </a:tblGrid>
              <a:tr h="48652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bg1"/>
                        </a:solidFill>
                        <a:effectLst/>
                        <a:latin typeface="+mn-lt"/>
                        <a:ea typeface="+mn-ea"/>
                        <a:cs typeface="+mn-cs"/>
                      </a:endParaRPr>
                    </a:p>
                  </a:txBody>
                  <a:tcPr>
                    <a:solidFill>
                      <a:srgbClr val="92D050"/>
                    </a:solidFill>
                  </a:tcPr>
                </a:tc>
                <a:tc>
                  <a:txBody>
                    <a:bodyPr/>
                    <a:lstStyle/>
                    <a:p>
                      <a:pPr algn="ctr"/>
                      <a:r>
                        <a:rPr lang="en-GB" b="1" dirty="0">
                          <a:solidFill>
                            <a:schemeClr val="bg1"/>
                          </a:solidFill>
                        </a:rPr>
                        <a:t>Pictorial </a:t>
                      </a:r>
                    </a:p>
                  </a:txBody>
                  <a:tcPr>
                    <a:solidFill>
                      <a:srgbClr val="92D050"/>
                    </a:solidFill>
                  </a:tcPr>
                </a:tc>
                <a:tc>
                  <a:txBody>
                    <a:bodyPr/>
                    <a:lstStyle/>
                    <a:p>
                      <a:pPr algn="ctr"/>
                      <a:r>
                        <a:rPr lang="en-GB" b="1" dirty="0">
                          <a:solidFill>
                            <a:schemeClr val="bg1"/>
                          </a:solidFill>
                        </a:rPr>
                        <a:t>Calculation </a:t>
                      </a:r>
                    </a:p>
                  </a:txBody>
                  <a:tcPr>
                    <a:solidFill>
                      <a:srgbClr val="92D050"/>
                    </a:solidFill>
                  </a:tcPr>
                </a:tc>
                <a:extLst>
                  <a:ext uri="{0D108BD9-81ED-4DB2-BD59-A6C34878D82A}">
                    <a16:rowId xmlns:a16="http://schemas.microsoft.com/office/drawing/2014/main" val="10000"/>
                  </a:ext>
                </a:extLst>
              </a:tr>
              <a:tr h="40472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Complex Problems: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Compare 2 or more objects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kern="1200" dirty="0">
                          <a:solidFill>
                            <a:schemeClr val="tx1"/>
                          </a:solidFill>
                          <a:effectLst/>
                          <a:latin typeface="+mn-lt"/>
                          <a:ea typeface="+mn-ea"/>
                          <a:cs typeface="+mn-cs"/>
                        </a:rPr>
                        <a:t>Several bars should be used where several steps need to be completed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Jessie, Lisa and David share £60 in the ratio of 1 : 2 : 3 .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How much more money does David get than Jessie?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When comparing values of amounts, it’s important that children draw out each bar to represent each persons amount. Between  Jessie, Lisa and David, they have £60, so this is then divided between 6  ( 1: 2 : 3) = £10 per part.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Labelling the amount each person has helps that children to visualise the £60 shared between the 3 people. David has £30 and Jessie has £10, so David has £20 more than Jessie.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i="1" kern="1200" dirty="0">
                          <a:solidFill>
                            <a:schemeClr val="tx1"/>
                          </a:solidFill>
                          <a:effectLst/>
                          <a:latin typeface="+mn-lt"/>
                          <a:ea typeface="+mn-ea"/>
                          <a:cs typeface="+mn-cs"/>
                        </a:rPr>
                        <a:t>‘David has £20 more than Jessie’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Step 1: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£60 ÷ 6 = £10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Step 2: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£30 - £10 = £20</a:t>
                      </a:r>
                    </a:p>
                  </a:txBody>
                  <a:tcPr/>
                </a:tc>
                <a:extLst>
                  <a:ext uri="{0D108BD9-81ED-4DB2-BD59-A6C34878D82A}">
                    <a16:rowId xmlns:a16="http://schemas.microsoft.com/office/drawing/2014/main" val="10001"/>
                  </a:ext>
                </a:extLst>
              </a:tr>
            </a:tbl>
          </a:graphicData>
        </a:graphic>
      </p:graphicFrame>
      <p:grpSp>
        <p:nvGrpSpPr>
          <p:cNvPr id="13" name="Group 12">
            <a:extLst>
              <a:ext uri="{FF2B5EF4-FFF2-40B4-BE49-F238E27FC236}">
                <a16:creationId xmlns:a16="http://schemas.microsoft.com/office/drawing/2014/main" id="{EB9EB574-EF4D-497C-89EF-9C2CA053EE14}"/>
              </a:ext>
            </a:extLst>
          </p:cNvPr>
          <p:cNvGrpSpPr/>
          <p:nvPr/>
        </p:nvGrpSpPr>
        <p:grpSpPr>
          <a:xfrm>
            <a:off x="2207568" y="64357"/>
            <a:ext cx="5094304" cy="561511"/>
            <a:chOff x="-784335" y="-3074950"/>
            <a:chExt cx="5094304" cy="561511"/>
          </a:xfrm>
          <a:solidFill>
            <a:srgbClr val="92D050"/>
          </a:solidFill>
        </p:grpSpPr>
        <p:sp>
          <p:nvSpPr>
            <p:cNvPr id="14" name="Rectangle: Rounded Corners 13">
              <a:extLst>
                <a:ext uri="{FF2B5EF4-FFF2-40B4-BE49-F238E27FC236}">
                  <a16:creationId xmlns:a16="http://schemas.microsoft.com/office/drawing/2014/main" id="{548A2D37-84D3-434D-9658-69C4906008A0}"/>
                </a:ext>
              </a:extLst>
            </p:cNvPr>
            <p:cNvSpPr/>
            <p:nvPr/>
          </p:nvSpPr>
          <p:spPr>
            <a:xfrm>
              <a:off x="-784335" y="-3074950"/>
              <a:ext cx="5094304" cy="561511"/>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729513" y="-3047271"/>
              <a:ext cx="5039482" cy="506689"/>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4400" dirty="0"/>
                <a:t>UKS2</a:t>
              </a:r>
            </a:p>
          </p:txBody>
        </p:sp>
      </p:grpSp>
      <p:pic>
        <p:nvPicPr>
          <p:cNvPr id="2" name="Picture 1">
            <a:extLst>
              <a:ext uri="{FF2B5EF4-FFF2-40B4-BE49-F238E27FC236}">
                <a16:creationId xmlns:a16="http://schemas.microsoft.com/office/drawing/2014/main" id="{9AD43F29-0C7D-4ADF-8F04-ED5E87EEE21F}"/>
              </a:ext>
            </a:extLst>
          </p:cNvPr>
          <p:cNvPicPr>
            <a:picLocks noChangeAspect="1"/>
          </p:cNvPicPr>
          <p:nvPr/>
        </p:nvPicPr>
        <p:blipFill>
          <a:blip r:embed="rId2"/>
          <a:stretch>
            <a:fillRect/>
          </a:stretch>
        </p:blipFill>
        <p:spPr>
          <a:xfrm>
            <a:off x="3946288" y="2215592"/>
            <a:ext cx="4760758" cy="1695225"/>
          </a:xfrm>
          <a:prstGeom prst="rect">
            <a:avLst/>
          </a:prstGeom>
        </p:spPr>
      </p:pic>
    </p:spTree>
    <p:extLst>
      <p:ext uri="{BB962C8B-B14F-4D97-AF65-F5344CB8AC3E}">
        <p14:creationId xmlns:p14="http://schemas.microsoft.com/office/powerpoint/2010/main" val="37277042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AC486E4-47C6-400E-8D39-DFDE73BEDBAB}"/>
              </a:ext>
            </a:extLst>
          </p:cNvPr>
          <p:cNvSpPr/>
          <p:nvPr/>
        </p:nvSpPr>
        <p:spPr>
          <a:xfrm>
            <a:off x="123825" y="131732"/>
            <a:ext cx="11944350" cy="6611968"/>
          </a:xfrm>
          <a:prstGeom prst="rect">
            <a:avLst/>
          </a:prstGeom>
          <a:noFill/>
          <a:ln w="57150">
            <a:solidFill>
              <a:srgbClr val="72C1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388FE36-9E82-46ED-AD2D-4723044ED2C8}"/>
              </a:ext>
            </a:extLst>
          </p:cNvPr>
          <p:cNvSpPr/>
          <p:nvPr/>
        </p:nvSpPr>
        <p:spPr>
          <a:xfrm>
            <a:off x="1667508" y="170535"/>
            <a:ext cx="8748972" cy="730800"/>
          </a:xfrm>
          <a:prstGeom prst="rect">
            <a:avLst/>
          </a:prstGeom>
          <a:ln>
            <a:solidFill>
              <a:srgbClr val="92D050"/>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5" name="Rectangle: Rounded Corners 4">
            <a:extLst>
              <a:ext uri="{FF2B5EF4-FFF2-40B4-BE49-F238E27FC236}">
                <a16:creationId xmlns:a16="http://schemas.microsoft.com/office/drawing/2014/main" id="{41EAA862-2FDA-4A43-8AEE-FBF3EA3A801D}"/>
              </a:ext>
            </a:extLst>
          </p:cNvPr>
          <p:cNvSpPr txBox="1"/>
          <p:nvPr/>
        </p:nvSpPr>
        <p:spPr>
          <a:xfrm>
            <a:off x="2281440" y="141579"/>
            <a:ext cx="5039482" cy="506689"/>
          </a:xfrm>
          <a:prstGeom prst="rect">
            <a:avLst/>
          </a:prstGeom>
          <a:solidFill>
            <a:srgbClr val="92D050"/>
          </a:solidFill>
          <a:ln>
            <a:solidFill>
              <a:srgbClr val="92D050"/>
            </a:solidFill>
          </a:ln>
        </p:spPr>
        <p:style>
          <a:lnRef idx="0">
            <a:scrgbClr r="0" g="0" b="0"/>
          </a:lnRef>
          <a:fillRef idx="0">
            <a:scrgbClr r="0" g="0" b="0"/>
          </a:fillRef>
          <a:effectRef idx="0">
            <a:scrgbClr r="0" g="0" b="0"/>
          </a:effectRef>
          <a:fontRef idx="minor">
            <a:schemeClr val="lt1"/>
          </a:fontRef>
        </p:style>
        <p:txBody>
          <a:bodyPr spcFirstLastPara="0" vert="horz" wrap="square" lIns="234341" tIns="0" rIns="234341" bIns="0" numCol="1" spcCol="1270" anchor="ctr" anchorCtr="0">
            <a:noAutofit/>
          </a:bodyPr>
          <a:lstStyle/>
          <a:p>
            <a:pPr defTabSz="1955800">
              <a:lnSpc>
                <a:spcPct val="90000"/>
              </a:lnSpc>
              <a:spcBef>
                <a:spcPct val="0"/>
              </a:spcBef>
              <a:spcAft>
                <a:spcPct val="35000"/>
              </a:spcAft>
            </a:pPr>
            <a:r>
              <a:rPr lang="en-US" sz="3200" dirty="0"/>
              <a:t>Consistent Representations </a:t>
            </a:r>
          </a:p>
        </p:txBody>
      </p:sp>
      <p:graphicFrame>
        <p:nvGraphicFramePr>
          <p:cNvPr id="2" name="Table 1">
            <a:extLst>
              <a:ext uri="{FF2B5EF4-FFF2-40B4-BE49-F238E27FC236}">
                <a16:creationId xmlns:a16="http://schemas.microsoft.com/office/drawing/2014/main" id="{78F79074-B779-4E02-AB43-28E58E08A8A3}"/>
              </a:ext>
            </a:extLst>
          </p:cNvPr>
          <p:cNvGraphicFramePr>
            <a:graphicFrameLocks noGrp="1"/>
          </p:cNvGraphicFramePr>
          <p:nvPr>
            <p:extLst>
              <p:ext uri="{D42A27DB-BD31-4B8C-83A1-F6EECF244321}">
                <p14:modId xmlns:p14="http://schemas.microsoft.com/office/powerpoint/2010/main" val="2891940686"/>
              </p:ext>
            </p:extLst>
          </p:nvPr>
        </p:nvGraphicFramePr>
        <p:xfrm>
          <a:off x="548640" y="1007512"/>
          <a:ext cx="11155680" cy="5393288"/>
        </p:xfrm>
        <a:graphic>
          <a:graphicData uri="http://schemas.openxmlformats.org/drawingml/2006/table">
            <a:tbl>
              <a:tblPr firstRow="1" bandRow="1">
                <a:tableStyleId>{5C22544A-7EE6-4342-B048-85BDC9FD1C3A}</a:tableStyleId>
              </a:tblPr>
              <a:tblGrid>
                <a:gridCol w="11155680">
                  <a:extLst>
                    <a:ext uri="{9D8B030D-6E8A-4147-A177-3AD203B41FA5}">
                      <a16:colId xmlns:a16="http://schemas.microsoft.com/office/drawing/2014/main" val="2327377745"/>
                    </a:ext>
                  </a:extLst>
                </a:gridCol>
              </a:tblGrid>
              <a:tr h="581629">
                <a:tc>
                  <a:txBody>
                    <a:bodyPr/>
                    <a:lstStyle/>
                    <a:p>
                      <a:pPr algn="ctr"/>
                      <a:r>
                        <a:rPr lang="en-GB" dirty="0"/>
                        <a:t>Consistent Picture</a:t>
                      </a:r>
                    </a:p>
                  </a:txBody>
                  <a:tcPr>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1872578638"/>
                  </a:ext>
                </a:extLst>
              </a:tr>
              <a:tr h="481165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82909585"/>
                  </a:ext>
                </a:extLst>
              </a:tr>
            </a:tbl>
          </a:graphicData>
        </a:graphic>
      </p:graphicFrame>
      <p:pic>
        <p:nvPicPr>
          <p:cNvPr id="9" name="Picture 8">
            <a:extLst>
              <a:ext uri="{FF2B5EF4-FFF2-40B4-BE49-F238E27FC236}">
                <a16:creationId xmlns:a16="http://schemas.microsoft.com/office/drawing/2014/main" id="{9CB48325-FAC8-4C83-B72B-C4BDA64C21B3}"/>
              </a:ext>
            </a:extLst>
          </p:cNvPr>
          <p:cNvPicPr>
            <a:picLocks noChangeAspect="1"/>
          </p:cNvPicPr>
          <p:nvPr/>
        </p:nvPicPr>
        <p:blipFill>
          <a:blip r:embed="rId2"/>
          <a:stretch>
            <a:fillRect/>
          </a:stretch>
        </p:blipFill>
        <p:spPr>
          <a:xfrm>
            <a:off x="1890713" y="1772817"/>
            <a:ext cx="8410575" cy="4410075"/>
          </a:xfrm>
          <a:prstGeom prst="rect">
            <a:avLst/>
          </a:prstGeom>
        </p:spPr>
      </p:pic>
    </p:spTree>
    <p:extLst>
      <p:ext uri="{BB962C8B-B14F-4D97-AF65-F5344CB8AC3E}">
        <p14:creationId xmlns:p14="http://schemas.microsoft.com/office/powerpoint/2010/main" val="251645403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084BBAE66DA644BBE712720D4071D40" ma:contentTypeVersion="13" ma:contentTypeDescription="Create a new document." ma:contentTypeScope="" ma:versionID="faebfc798e5fe25932d340b7a05360a6">
  <xsd:schema xmlns:xsd="http://www.w3.org/2001/XMLSchema" xmlns:xs="http://www.w3.org/2001/XMLSchema" xmlns:p="http://schemas.microsoft.com/office/2006/metadata/properties" xmlns:ns2="14cd74a7-1086-4e96-86f4-1cb8a55c3cac" xmlns:ns3="94c74887-d91a-48bb-bc7b-d91dfdd07495" targetNamespace="http://schemas.microsoft.com/office/2006/metadata/properties" ma:root="true" ma:fieldsID="1b5670c44168761e79ecbdaabb4ea859" ns2:_="" ns3:_="">
    <xsd:import namespace="14cd74a7-1086-4e96-86f4-1cb8a55c3cac"/>
    <xsd:import namespace="94c74887-d91a-48bb-bc7b-d91dfdd07495"/>
    <xsd:element name="properties">
      <xsd:complexType>
        <xsd:sequence>
          <xsd:element name="documentManagement">
            <xsd:complexType>
              <xsd:all>
                <xsd:element ref="ns2:MediaServiceMetadata" minOccurs="0"/>
                <xsd:element ref="ns2:MediaServiceFastMetadata" minOccurs="0"/>
                <xsd:element ref="ns2:MediaServiceEventHashCode" minOccurs="0"/>
                <xsd:element ref="ns2:MediaServiceGenerationTime" minOccurs="0"/>
                <xsd:element ref="ns3:SharedWithUsers" minOccurs="0"/>
                <xsd:element ref="ns3:SharedWithDetails" minOccurs="0"/>
                <xsd:element ref="ns2:MediaServiceAutoTags" minOccurs="0"/>
                <xsd:element ref="ns2:MediaServiceOCR"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cd74a7-1086-4e96-86f4-1cb8a55c3ca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EventHashCode" ma:index="10" nillable="true" ma:displayName="MediaServiceEventHashCode" ma:hidden="true" ma:internalName="MediaServiceEventHashCode"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4c74887-d91a-48bb-bc7b-d91dfdd0749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C1CBDAF-64DC-46D7-9930-B275F04C61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cd74a7-1086-4e96-86f4-1cb8a55c3cac"/>
    <ds:schemaRef ds:uri="94c74887-d91a-48bb-bc7b-d91dfdd074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CB6683E-3AFF-4E74-B192-C638B5C3EE95}">
  <ds:schemaRefs>
    <ds:schemaRef ds:uri="http://schemas.microsoft.com/sharepoint/v3/contenttype/forms"/>
  </ds:schemaRefs>
</ds:datastoreItem>
</file>

<file path=customXml/itemProps3.xml><?xml version="1.0" encoding="utf-8"?>
<ds:datastoreItem xmlns:ds="http://schemas.openxmlformats.org/officeDocument/2006/customXml" ds:itemID="{DA82D0CC-FD8E-4670-AF4C-7C29A46167E1}">
  <ds:schemaRefs>
    <ds:schemaRef ds:uri="http://purl.org/dc/elements/1.1/"/>
    <ds:schemaRef ds:uri="5b0caa76-e91b-412d-bccc-f6d676fffa20"/>
    <ds:schemaRef ds:uri="http://schemas.microsoft.com/office/2006/metadata/properties"/>
    <ds:schemaRef ds:uri="http://purl.org/dc/terms/"/>
    <ds:schemaRef ds:uri="b0985010-5985-41e1-8589-50a1d58ded99"/>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3567</TotalTime>
  <Words>4069</Words>
  <Application>Microsoft Office PowerPoint</Application>
  <PresentationFormat>Widescreen</PresentationFormat>
  <Paragraphs>786</Paragraphs>
  <Slides>30</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1_Office Theme</vt:lpstr>
      <vt:lpstr>Progression in  Bar Modelling:  A Whole School Approach</vt:lpstr>
      <vt:lpstr>PowerPoint Presentation</vt:lpstr>
      <vt:lpstr>PowerPoint Presentation</vt:lpstr>
      <vt:lpstr>PowerPoint Presentation</vt:lpstr>
      <vt:lpstr>Developing a whole school policy:  Key Principles for the Effective use of Bar Modelling</vt:lpstr>
      <vt:lpstr>Bar models reflect the structure of a problem…</vt:lpstr>
      <vt:lpstr>PowerPoint Presentation</vt:lpstr>
      <vt:lpstr>Bar Modelling Policy Teaching children to visualise problems: Progression from EYFS to Year 6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 Peck</dc:creator>
  <cp:lastModifiedBy>Claire Mulhern</cp:lastModifiedBy>
  <cp:revision>140</cp:revision>
  <dcterms:created xsi:type="dcterms:W3CDTF">2020-08-21T08:29:24Z</dcterms:created>
  <dcterms:modified xsi:type="dcterms:W3CDTF">2021-06-22T21:33:29Z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0x0101007084BBAE66DA644BBE712720D4071D40</vt:lpwstr>
  </property>
</Properties>
</file>